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4"/>
  </p:notesMasterIdLst>
  <p:sldIdLst>
    <p:sldId id="262" r:id="rId2"/>
    <p:sldId id="270" r:id="rId3"/>
    <p:sldId id="273" r:id="rId4"/>
    <p:sldId id="271" r:id="rId5"/>
    <p:sldId id="267" r:id="rId6"/>
    <p:sldId id="265" r:id="rId7"/>
    <p:sldId id="263" r:id="rId8"/>
    <p:sldId id="266" r:id="rId9"/>
    <p:sldId id="264" r:id="rId10"/>
    <p:sldId id="274" r:id="rId11"/>
    <p:sldId id="275" r:id="rId12"/>
    <p:sldId id="27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41" autoAdjust="0"/>
    <p:restoredTop sz="93741" autoAdjust="0"/>
  </p:normalViewPr>
  <p:slideViewPr>
    <p:cSldViewPr snapToGrid="0">
      <p:cViewPr varScale="1">
        <p:scale>
          <a:sx n="62" d="100"/>
          <a:sy n="62" d="100"/>
        </p:scale>
        <p:origin x="8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rni\OneDrive\Desktop\bike%20sal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sarni\OneDrive\Desktop\bike%20sales.xlsx" TargetMode="External"/><Relationship Id="rId1" Type="http://schemas.openxmlformats.org/officeDocument/2006/relationships/image" Target="../media/image34.jpeg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rni\OneDrive\Desktop\bike%20sal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rni\OneDrive\Desktop\bike%20sale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[bike sales.xlsx]Pivot Table!PivotTable4</c:name>
    <c:fmtId val="27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FFC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FFC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FFC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875256326962054"/>
          <c:y val="3.5069350661023874E-2"/>
          <c:w val="0.8612474367303794"/>
          <c:h val="0.623171361782228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'Pivot Table'!$H$3</c:f>
              <c:strCache>
                <c:ptCount val="1"/>
                <c:pt idx="0">
                  <c:v>Sum of 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'Pivot Table'!$G$4:$G$16</c:f>
              <c:strCache>
                <c:ptCount val="12"/>
                <c:pt idx="0">
                  <c:v>Bottles and Cages</c:v>
                </c:pt>
                <c:pt idx="1">
                  <c:v>Fenders</c:v>
                </c:pt>
                <c:pt idx="2">
                  <c:v>Gloves</c:v>
                </c:pt>
                <c:pt idx="3">
                  <c:v>Helmets</c:v>
                </c:pt>
                <c:pt idx="4">
                  <c:v>Hydration Packs</c:v>
                </c:pt>
                <c:pt idx="5">
                  <c:v>Jerseys</c:v>
                </c:pt>
                <c:pt idx="6">
                  <c:v>Mountain Bikes</c:v>
                </c:pt>
                <c:pt idx="7">
                  <c:v>Road Bikes</c:v>
                </c:pt>
                <c:pt idx="8">
                  <c:v>Shorts</c:v>
                </c:pt>
                <c:pt idx="9">
                  <c:v>Tires and Tubes</c:v>
                </c:pt>
                <c:pt idx="10">
                  <c:v>Touring Bikes</c:v>
                </c:pt>
                <c:pt idx="11">
                  <c:v>Vests</c:v>
                </c:pt>
              </c:strCache>
            </c:strRef>
          </c:cat>
          <c:val>
            <c:numRef>
              <c:f>'Pivot Table'!$H$4:$H$16</c:f>
              <c:numCache>
                <c:formatCode>#,\k</c:formatCode>
                <c:ptCount val="12"/>
                <c:pt idx="0">
                  <c:v>1409174</c:v>
                </c:pt>
                <c:pt idx="1">
                  <c:v>1245733</c:v>
                </c:pt>
                <c:pt idx="2">
                  <c:v>871419</c:v>
                </c:pt>
                <c:pt idx="3">
                  <c:v>5741081</c:v>
                </c:pt>
                <c:pt idx="4">
                  <c:v>990406</c:v>
                </c:pt>
                <c:pt idx="5">
                  <c:v>4113742</c:v>
                </c:pt>
                <c:pt idx="6">
                  <c:v>21123526</c:v>
                </c:pt>
                <c:pt idx="7">
                  <c:v>33363061</c:v>
                </c:pt>
                <c:pt idx="8">
                  <c:v>1740710</c:v>
                </c:pt>
                <c:pt idx="9">
                  <c:v>4670902</c:v>
                </c:pt>
                <c:pt idx="10">
                  <c:v>7295547</c:v>
                </c:pt>
                <c:pt idx="11">
                  <c:v>949063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9B-4A5D-98DF-06F4451AA1F6}"/>
            </c:ext>
          </c:extLst>
        </c:ser>
        <c:ser>
          <c:idx val="1"/>
          <c:order val="1"/>
          <c:tx>
            <c:strRef>
              <c:f>'Pivot Table'!$I$3</c:f>
              <c:strCache>
                <c:ptCount val="1"/>
                <c:pt idx="0">
                  <c:v>Sum of Profit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'Pivot Table'!$G$4:$G$16</c:f>
              <c:strCache>
                <c:ptCount val="12"/>
                <c:pt idx="0">
                  <c:v>Bottles and Cages</c:v>
                </c:pt>
                <c:pt idx="1">
                  <c:v>Fenders</c:v>
                </c:pt>
                <c:pt idx="2">
                  <c:v>Gloves</c:v>
                </c:pt>
                <c:pt idx="3">
                  <c:v>Helmets</c:v>
                </c:pt>
                <c:pt idx="4">
                  <c:v>Hydration Packs</c:v>
                </c:pt>
                <c:pt idx="5">
                  <c:v>Jerseys</c:v>
                </c:pt>
                <c:pt idx="6">
                  <c:v>Mountain Bikes</c:v>
                </c:pt>
                <c:pt idx="7">
                  <c:v>Road Bikes</c:v>
                </c:pt>
                <c:pt idx="8">
                  <c:v>Shorts</c:v>
                </c:pt>
                <c:pt idx="9">
                  <c:v>Tires and Tubes</c:v>
                </c:pt>
                <c:pt idx="10">
                  <c:v>Touring Bikes</c:v>
                </c:pt>
                <c:pt idx="11">
                  <c:v>Vests</c:v>
                </c:pt>
              </c:strCache>
            </c:strRef>
          </c:cat>
          <c:val>
            <c:numRef>
              <c:f>'Pivot Table'!$I$4:$I$16</c:f>
              <c:numCache>
                <c:formatCode>#,###,\k</c:formatCode>
                <c:ptCount val="12"/>
                <c:pt idx="0">
                  <c:v>810598</c:v>
                </c:pt>
                <c:pt idx="1">
                  <c:v>748914</c:v>
                </c:pt>
                <c:pt idx="2">
                  <c:v>511654</c:v>
                </c:pt>
                <c:pt idx="3">
                  <c:v>3380203</c:v>
                </c:pt>
                <c:pt idx="4">
                  <c:v>572668</c:v>
                </c:pt>
                <c:pt idx="5">
                  <c:v>603568</c:v>
                </c:pt>
                <c:pt idx="6">
                  <c:v>8160463</c:v>
                </c:pt>
                <c:pt idx="7">
                  <c:v>10078875</c:v>
                </c:pt>
                <c:pt idx="8">
                  <c:v>1034342</c:v>
                </c:pt>
                <c:pt idx="9">
                  <c:v>2727713</c:v>
                </c:pt>
                <c:pt idx="10">
                  <c:v>2279938</c:v>
                </c:pt>
                <c:pt idx="11">
                  <c:v>518791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9B-4A5D-98DF-06F4451AA1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94536848"/>
        <c:axId val="1894528944"/>
      </c:barChart>
      <c:catAx>
        <c:axId val="18945368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1" u="none" strike="noStrike" kern="1200" baseline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4528944"/>
        <c:crosses val="autoZero"/>
        <c:auto val="0"/>
        <c:lblAlgn val="ctr"/>
        <c:lblOffset val="100"/>
        <c:noMultiLvlLbl val="0"/>
      </c:catAx>
      <c:valAx>
        <c:axId val="1894528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[$€-2]\ #,##0" sourceLinked="0"/>
        <c:majorTickMark val="out"/>
        <c:minorTickMark val="none"/>
        <c:tickLblPos val="nextTo"/>
        <c:spPr>
          <a:noFill/>
          <a:ln>
            <a:solidFill>
              <a:schemeClr val="accent1">
                <a:shade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4536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layout>
        <c:manualLayout>
          <c:xMode val="edge"/>
          <c:yMode val="edge"/>
          <c:x val="0.84286499789449565"/>
          <c:y val="1.750781130990825E-2"/>
          <c:w val="0.1481341923869923"/>
          <c:h val="0.148434532848169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[bike sales.xlsx]Pivot Table!PivotTable2</c:name>
    <c:fmtId val="-1"/>
  </c:pivotSource>
  <c:chart>
    <c:autoTitleDeleted val="1"/>
    <c:pivotFmts>
      <c:pivotFmt>
        <c:idx val="0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effectLst>
            <a:glow>
              <a:schemeClr val="accent1">
                <a:alpha val="40000"/>
              </a:schemeClr>
            </a:glow>
          </a:effectLst>
        </c:spPr>
        <c:marker>
          <c:symbol val="circle"/>
          <c:size val="5"/>
          <c:spPr>
            <a:blipFill>
              <a:blip xmlns:r="http://schemas.openxmlformats.org/officeDocument/2006/relationships" r:embed="rId1"/>
              <a:tile tx="0" ty="0" sx="100000" sy="100000" flip="none" algn="tl"/>
            </a:blipFill>
            <a:effectLst>
              <a:glow>
                <a:schemeClr val="accent1">
                  <a:alpha val="40000"/>
                </a:schemeClr>
              </a:glow>
            </a:effectLst>
          </c:spPr>
        </c:marker>
        <c:dLbl>
          <c:idx val="0"/>
          <c:numFmt formatCode="#,###,\k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ln w="34925" cap="rnd">
            <a:solidFill>
              <a:schemeClr val="lt1"/>
            </a:solidFill>
            <a:round/>
          </a:ln>
          <a:effectLst>
            <a:glow>
              <a:schemeClr val="accent1">
                <a:alpha val="40000"/>
              </a:schemeClr>
            </a:glow>
            <a:outerShdw dist="25400" dir="2700000" algn="tl" rotWithShape="0">
              <a:schemeClr val="accent3"/>
            </a:outerShdw>
          </a:effectLst>
        </c:spPr>
        <c:marker>
          <c:symbol val="circle"/>
          <c:size val="5"/>
          <c:spPr>
            <a:blipFill>
              <a:blip xmlns:r="http://schemas.openxmlformats.org/officeDocument/2006/relationships" r:embed="rId1"/>
              <a:tile tx="0" ty="0" sx="100000" sy="100000" flip="none" algn="tl"/>
            </a:blipFill>
            <a:ln w="22225">
              <a:solidFill>
                <a:schemeClr val="lt1"/>
              </a:solidFill>
              <a:round/>
            </a:ln>
            <a:effectLst>
              <a:glow>
                <a:schemeClr val="accent1">
                  <a:alpha val="40000"/>
                </a:schemeClr>
              </a:glow>
            </a:effectLst>
          </c:spPr>
        </c:marke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fld id="{BC7B9A43-A517-4F7F-BED8-E4BEC2D5BB8C}" type="VALUE">
                  <a:rPr lang="en-US" sz="900"/>
                  <a:pPr>
                    <a:defRPr sz="9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t>[VALUE]</a:t>
                </a:fld>
                <a:endParaRPr lang="en-IN"/>
              </a:p>
            </c:rich>
          </c:tx>
          <c:numFmt formatCode="#,###,\k" sourceLinked="0"/>
          <c:spPr>
            <a:noFill/>
            <a:ln>
              <a:noFill/>
            </a:ln>
            <a:effectLst/>
          </c:sp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8.7194021880647246E-2"/>
                  <c:h val="0.26671898506542707"/>
                </c:manualLayout>
              </c15:layout>
              <c15:dlblFieldTable/>
              <c15:showDataLabelsRange val="0"/>
            </c:ext>
          </c:extLst>
        </c:dLbl>
      </c:pivotFmt>
      <c:pivotFmt>
        <c:idx val="4"/>
        <c:spPr>
          <a:ln w="34925" cap="rnd">
            <a:solidFill>
              <a:schemeClr val="lt1"/>
            </a:solidFill>
            <a:round/>
          </a:ln>
          <a:effectLst>
            <a:glow>
              <a:schemeClr val="accent1">
                <a:alpha val="40000"/>
              </a:schemeClr>
            </a:glow>
            <a:outerShdw dist="25400" dir="2700000" algn="tl" rotWithShape="0">
              <a:schemeClr val="accent2"/>
            </a:outerShdw>
          </a:effectLst>
        </c:spPr>
        <c:marker>
          <c:symbol val="circle"/>
          <c:size val="5"/>
          <c:spPr>
            <a:blipFill>
              <a:blip xmlns:r="http://schemas.openxmlformats.org/officeDocument/2006/relationships" r:embed="rId1"/>
              <a:tile tx="0" ty="0" sx="100000" sy="100000" flip="none" algn="tl"/>
            </a:blipFill>
            <a:ln w="22225">
              <a:solidFill>
                <a:schemeClr val="lt1"/>
              </a:solidFill>
              <a:round/>
            </a:ln>
            <a:effectLst>
              <a:glow>
                <a:schemeClr val="accent1">
                  <a:alpha val="40000"/>
                </a:schemeClr>
              </a:glow>
            </a:effectLst>
          </c:spPr>
        </c:marker>
      </c:pivotFmt>
      <c:pivotFmt>
        <c:idx val="5"/>
        <c:spPr>
          <a:ln w="34925" cap="rnd">
            <a:solidFill>
              <a:schemeClr val="lt1"/>
            </a:solidFill>
            <a:round/>
          </a:ln>
          <a:effectLst>
            <a:glow>
              <a:schemeClr val="accent1">
                <a:alpha val="40000"/>
              </a:schemeClr>
            </a:glow>
            <a:outerShdw dist="25400" dir="2700000" algn="tl" rotWithShape="0">
              <a:schemeClr val="accent1"/>
            </a:outerShdw>
          </a:effectLst>
        </c:spPr>
        <c:marker>
          <c:symbol val="circle"/>
          <c:size val="5"/>
          <c:spPr>
            <a:blipFill>
              <a:blip xmlns:r="http://schemas.openxmlformats.org/officeDocument/2006/relationships" r:embed="rId1"/>
              <a:tile tx="0" ty="0" sx="100000" sy="100000" flip="none" algn="tl"/>
            </a:blipFill>
            <a:ln w="22225">
              <a:solidFill>
                <a:schemeClr val="lt1"/>
              </a:solidFill>
              <a:round/>
            </a:ln>
            <a:effectLst>
              <a:glow>
                <a:schemeClr val="accent1">
                  <a:alpha val="40000"/>
                </a:schemeClr>
              </a:glow>
            </a:effectLst>
          </c:spPr>
        </c:marker>
      </c:pivotFmt>
      <c:pivotFmt>
        <c:idx val="6"/>
        <c:spPr>
          <a:ln w="34925" cap="rnd">
            <a:solidFill>
              <a:schemeClr val="lt1"/>
            </a:solidFill>
            <a:round/>
          </a:ln>
          <a:effectLst>
            <a:glow>
              <a:schemeClr val="accent1">
                <a:alpha val="40000"/>
              </a:schemeClr>
            </a:glow>
            <a:outerShdw dist="25400" dir="2700000" algn="tl" rotWithShape="0">
              <a:schemeClr val="accent4"/>
            </a:outerShdw>
          </a:effectLst>
        </c:spPr>
        <c:marker>
          <c:symbol val="circle"/>
          <c:size val="5"/>
          <c:spPr>
            <a:blipFill>
              <a:blip xmlns:r="http://schemas.openxmlformats.org/officeDocument/2006/relationships" r:embed="rId1"/>
              <a:tile tx="0" ty="0" sx="100000" sy="100000" flip="none" algn="tl"/>
            </a:blipFill>
            <a:ln w="22225">
              <a:solidFill>
                <a:schemeClr val="lt1"/>
              </a:solidFill>
              <a:round/>
            </a:ln>
            <a:effectLst>
              <a:glow>
                <a:schemeClr val="accent1">
                  <a:alpha val="40000"/>
                </a:schemeClr>
              </a:glow>
            </a:effectLst>
          </c:spPr>
        </c:marker>
      </c:pivotFmt>
      <c:pivotFmt>
        <c:idx val="7"/>
        <c:spPr>
          <a:ln w="34925" cap="rnd">
            <a:solidFill>
              <a:schemeClr val="lt1"/>
            </a:solidFill>
            <a:round/>
          </a:ln>
          <a:effectLst>
            <a:glow>
              <a:schemeClr val="accent1">
                <a:alpha val="40000"/>
              </a:schemeClr>
            </a:glow>
            <a:outerShdw dist="25400" dir="2700000" algn="tl" rotWithShape="0">
              <a:schemeClr val="accent5"/>
            </a:outerShdw>
          </a:effectLst>
        </c:spPr>
        <c:marker>
          <c:symbol val="circle"/>
          <c:size val="5"/>
          <c:spPr>
            <a:blipFill>
              <a:blip xmlns:r="http://schemas.openxmlformats.org/officeDocument/2006/relationships" r:embed="rId1"/>
              <a:tile tx="0" ty="0" sx="100000" sy="100000" flip="none" algn="tl"/>
            </a:blipFill>
            <a:ln w="22225">
              <a:solidFill>
                <a:schemeClr val="lt1"/>
              </a:solidFill>
              <a:round/>
            </a:ln>
            <a:effectLst>
              <a:glow>
                <a:schemeClr val="accent1">
                  <a:alpha val="40000"/>
                </a:schemeClr>
              </a:glow>
            </a:effectLst>
          </c:spPr>
        </c:marker>
      </c:pivotFmt>
      <c:pivotFmt>
        <c:idx val="8"/>
        <c:spPr>
          <a:ln w="34925" cap="rnd">
            <a:solidFill>
              <a:schemeClr val="lt1"/>
            </a:solidFill>
            <a:round/>
          </a:ln>
          <a:effectLst>
            <a:glow>
              <a:schemeClr val="accent1">
                <a:alpha val="40000"/>
              </a:schemeClr>
            </a:glow>
            <a:outerShdw dist="25400" dir="2700000" algn="tl" rotWithShape="0">
              <a:schemeClr val="accent6"/>
            </a:outerShdw>
          </a:effectLst>
        </c:spPr>
        <c:marker>
          <c:symbol val="circle"/>
          <c:size val="5"/>
          <c:spPr>
            <a:blipFill>
              <a:blip xmlns:r="http://schemas.openxmlformats.org/officeDocument/2006/relationships" r:embed="rId1"/>
              <a:tile tx="0" ty="0" sx="100000" sy="100000" flip="none" algn="tl"/>
            </a:blipFill>
            <a:ln w="22225">
              <a:solidFill>
                <a:schemeClr val="lt1"/>
              </a:solidFill>
              <a:round/>
            </a:ln>
            <a:effectLst>
              <a:glow>
                <a:schemeClr val="accent1">
                  <a:alpha val="40000"/>
                </a:schemeClr>
              </a:glow>
            </a:effectLst>
          </c:spPr>
        </c:marker>
      </c:pivotFmt>
      <c:pivotFmt>
        <c:idx val="9"/>
        <c:dLbl>
          <c:idx val="0"/>
          <c:layout>
            <c:manualLayout>
              <c:x val="-1.4389939437129236E-2"/>
              <c:y val="-0.13241291325419588"/>
            </c:manualLayout>
          </c:layout>
          <c:numFmt formatCode="#,###,\k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0">
              <a:spAutoFit/>
            </a:bodyPr>
            <a:lstStyle/>
            <a:p>
              <a:pPr lvl="1" algn="r" rtl="0">
                <a:defRPr sz="900" b="1" i="0" u="none" strike="noStrike" kern="1200" baseline="0">
                  <a:solidFill>
                    <a:sysClr val="window" lastClr="FFFFFF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</c:pivotFmt>
      <c:pivotFmt>
        <c:idx val="19"/>
      </c:pivotFmt>
      <c:pivotFmt>
        <c:idx val="20"/>
      </c:pivotFmt>
      <c:pivotFmt>
        <c:idx val="21"/>
      </c:pivotFmt>
      <c:pivotFmt>
        <c:idx val="22"/>
      </c:pivotFmt>
      <c:pivotFmt>
        <c:idx val="23"/>
      </c:pivotFmt>
      <c:pivotFmt>
        <c:idx val="24"/>
      </c:pivotFmt>
      <c:pivotFmt>
        <c:idx val="25"/>
      </c:pivotFmt>
      <c:pivotFmt>
        <c:idx val="26"/>
      </c:pivotFmt>
      <c:pivotFmt>
        <c:idx val="27"/>
      </c:pivotFmt>
      <c:pivotFmt>
        <c:idx val="28"/>
      </c:pivotFmt>
      <c:pivotFmt>
        <c:idx val="29"/>
      </c:pivotFmt>
      <c:pivotFmt>
        <c:idx val="30"/>
      </c:pivotFmt>
      <c:pivotFmt>
        <c:idx val="31"/>
        <c:spPr>
          <a:effectLst>
            <a:glow>
              <a:schemeClr val="accent1">
                <a:alpha val="40000"/>
              </a:schemeClr>
            </a:glow>
          </a:effectLst>
        </c:spPr>
        <c:marker>
          <c:symbol val="circle"/>
          <c:size val="5"/>
          <c:spPr>
            <a:blipFill>
              <a:blip xmlns:r="http://schemas.openxmlformats.org/officeDocument/2006/relationships" r:embed="rId1"/>
              <a:tile tx="0" ty="0" sx="100000" sy="100000" flip="none" algn="tl"/>
            </a:blipFill>
            <a:effectLst>
              <a:glow>
                <a:schemeClr val="accent1">
                  <a:alpha val="40000"/>
                </a:schemeClr>
              </a:glow>
            </a:effectLst>
          </c:spPr>
        </c:marker>
        <c:dLbl>
          <c:idx val="0"/>
          <c:numFmt formatCode="#,###,\k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layout>
            <c:manualLayout>
              <c:x val="-1.4389939437129236E-2"/>
              <c:y val="-0.13241291325419588"/>
            </c:manualLayout>
          </c:layout>
          <c:numFmt formatCode="#,###,\k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0">
              <a:spAutoFit/>
            </a:bodyPr>
            <a:lstStyle/>
            <a:p>
              <a:pPr lvl="1" algn="r" rtl="0">
                <a:defRPr sz="900" b="1" i="0" u="none" strike="noStrike" kern="1200" baseline="0">
                  <a:solidFill>
                    <a:sysClr val="window" lastClr="FFFFFF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effectLst>
            <a:glow>
              <a:schemeClr val="accent1">
                <a:alpha val="40000"/>
              </a:schemeClr>
            </a:glow>
          </a:effectLst>
        </c:spPr>
        <c:marker>
          <c:symbol val="circle"/>
          <c:size val="5"/>
          <c:spPr>
            <a:blipFill>
              <a:blip xmlns:r="http://schemas.openxmlformats.org/officeDocument/2006/relationships" r:embed="rId1"/>
              <a:tile tx="0" ty="0" sx="100000" sy="100000" flip="none" algn="tl"/>
            </a:blipFill>
            <a:effectLst>
              <a:glow>
                <a:schemeClr val="accent1">
                  <a:alpha val="40000"/>
                </a:schemeClr>
              </a:glow>
            </a:effectLst>
          </c:spPr>
        </c:marker>
        <c:dLbl>
          <c:idx val="0"/>
          <c:numFmt formatCode="#,###,\k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layout>
            <c:manualLayout>
              <c:x val="-1.4389939437129236E-2"/>
              <c:y val="-0.13241291325419588"/>
            </c:manualLayout>
          </c:layout>
          <c:numFmt formatCode="#,###,\k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0">
              <a:spAutoFit/>
            </a:bodyPr>
            <a:lstStyle/>
            <a:p>
              <a:pPr lvl="1" algn="r" rtl="0">
                <a:defRPr sz="900" b="1" i="0" u="none" strike="noStrike" kern="1200" baseline="0">
                  <a:solidFill>
                    <a:sysClr val="window" lastClr="FFFFFF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618950468777778"/>
          <c:y val="8.074645075155619E-2"/>
          <c:w val="0.87726703370837111"/>
          <c:h val="0.73681890343823075"/>
        </c:manualLayout>
      </c:layout>
      <c:lineChart>
        <c:grouping val="stacked"/>
        <c:varyColors val="1"/>
        <c:ser>
          <c:idx val="0"/>
          <c:order val="0"/>
          <c:tx>
            <c:strRef>
              <c:f>'Pivot Table'!$B$3</c:f>
              <c:strCache>
                <c:ptCount val="1"/>
                <c:pt idx="0">
                  <c:v>Total</c:v>
                </c:pt>
              </c:strCache>
            </c:strRef>
          </c:tx>
          <c:spPr>
            <a:effectLst>
              <a:glow>
                <a:schemeClr val="accent1">
                  <a:alpha val="40000"/>
                </a:schemeClr>
              </a:glow>
            </a:effectLst>
          </c:spPr>
          <c:marker>
            <c:symbol val="circle"/>
            <c:size val="5"/>
            <c:spPr>
              <a:blipFill>
                <a:blip xmlns:r="http://schemas.openxmlformats.org/officeDocument/2006/relationships" r:embed="rId1"/>
                <a:tile tx="0" ty="0" sx="100000" sy="100000" flip="none" algn="tl"/>
              </a:blipFill>
              <a:effectLst>
                <a:glow>
                  <a:schemeClr val="accent1">
                    <a:alpha val="40000"/>
                  </a:schemeClr>
                </a:glow>
              </a:effectLst>
            </c:spPr>
          </c:marke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DA28-479C-A61F-D300B28C9A07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DA28-479C-A61F-D300B28C9A07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DA28-479C-A61F-D300B28C9A07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DA28-479C-A61F-D300B28C9A07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4-DA28-479C-A61F-D300B28C9A07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5-DA28-479C-A61F-D300B28C9A07}"/>
              </c:ext>
            </c:extLst>
          </c:dPt>
          <c:dLbls>
            <c:dLbl>
              <c:idx val="21"/>
              <c:layout>
                <c:manualLayout>
                  <c:x val="-1.4389939437129236E-2"/>
                  <c:y val="-0.13241291325419588"/>
                </c:manualLayout>
              </c:layout>
              <c:numFmt formatCode="#,###,\k" sourceLinked="0"/>
              <c:spPr>
                <a:noFill/>
                <a:ln>
                  <a:noFill/>
                </a:ln>
                <a:effectLst/>
              </c:spPr>
              <c:txPr>
                <a:bodyPr rot="0" vert="horz"/>
                <a:lstStyle/>
                <a:p>
                  <a:pPr algn="r" rtl="0">
                    <a:defRPr/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A28-479C-A61F-D300B28C9A07}"/>
                </c:ext>
              </c:extLst>
            </c:dLbl>
            <c:numFmt formatCode="#,###,\k" sourceLinked="0"/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'Pivot Table'!$A$4:$A$32</c:f>
              <c:multiLvlStrCache>
                <c:ptCount val="22"/>
                <c:lvl>
                  <c:pt idx="0">
                    <c:v>Qtr1</c:v>
                  </c:pt>
                  <c:pt idx="1">
                    <c:v>Qtr2</c:v>
                  </c:pt>
                  <c:pt idx="2">
                    <c:v>Qtr3</c:v>
                  </c:pt>
                  <c:pt idx="3">
                    <c:v>Qtr4</c:v>
                  </c:pt>
                  <c:pt idx="4">
                    <c:v>Qtr1</c:v>
                  </c:pt>
                  <c:pt idx="5">
                    <c:v>Qtr2</c:v>
                  </c:pt>
                  <c:pt idx="6">
                    <c:v>Qtr3</c:v>
                  </c:pt>
                  <c:pt idx="7">
                    <c:v>Qtr4</c:v>
                  </c:pt>
                  <c:pt idx="8">
                    <c:v>Qtr1</c:v>
                  </c:pt>
                  <c:pt idx="9">
                    <c:v>Qtr2</c:v>
                  </c:pt>
                  <c:pt idx="10">
                    <c:v>Qtr3</c:v>
                  </c:pt>
                  <c:pt idx="11">
                    <c:v>Qtr4</c:v>
                  </c:pt>
                  <c:pt idx="12">
                    <c:v>Qtr1</c:v>
                  </c:pt>
                  <c:pt idx="13">
                    <c:v>Qtr2</c:v>
                  </c:pt>
                  <c:pt idx="14">
                    <c:v>Qtr3</c:v>
                  </c:pt>
                  <c:pt idx="15">
                    <c:v>Qtr1</c:v>
                  </c:pt>
                  <c:pt idx="16">
                    <c:v>Qtr2</c:v>
                  </c:pt>
                  <c:pt idx="17">
                    <c:v>Qtr3</c:v>
                  </c:pt>
                  <c:pt idx="18">
                    <c:v>Qtr4</c:v>
                  </c:pt>
                  <c:pt idx="19">
                    <c:v>Qtr1</c:v>
                  </c:pt>
                  <c:pt idx="20">
                    <c:v>Qtr2</c:v>
                  </c:pt>
                  <c:pt idx="21">
                    <c:v>Qtr3</c:v>
                  </c:pt>
                </c:lvl>
                <c:lvl>
                  <c:pt idx="0">
                    <c:v>2011</c:v>
                  </c:pt>
                  <c:pt idx="4">
                    <c:v>2012</c:v>
                  </c:pt>
                  <c:pt idx="8">
                    <c:v>2013</c:v>
                  </c:pt>
                  <c:pt idx="12">
                    <c:v>2014</c:v>
                  </c:pt>
                  <c:pt idx="15">
                    <c:v>2015</c:v>
                  </c:pt>
                  <c:pt idx="19">
                    <c:v>2016</c:v>
                  </c:pt>
                </c:lvl>
              </c:multiLvlStrCache>
            </c:multiLvlStrRef>
          </c:cat>
          <c:val>
            <c:numRef>
              <c:f>'Pivot Table'!$B$4:$B$32</c:f>
              <c:numCache>
                <c:formatCode>#,,\k</c:formatCode>
                <c:ptCount val="22"/>
                <c:pt idx="0">
                  <c:v>2021308</c:v>
                </c:pt>
                <c:pt idx="1">
                  <c:v>2091457</c:v>
                </c:pt>
                <c:pt idx="2">
                  <c:v>2448010</c:v>
                </c:pt>
                <c:pt idx="3">
                  <c:v>2404113</c:v>
                </c:pt>
                <c:pt idx="4">
                  <c:v>2055176</c:v>
                </c:pt>
                <c:pt idx="5">
                  <c:v>2188536</c:v>
                </c:pt>
                <c:pt idx="6">
                  <c:v>2492751</c:v>
                </c:pt>
                <c:pt idx="7">
                  <c:v>2439520</c:v>
                </c:pt>
                <c:pt idx="8">
                  <c:v>1387408</c:v>
                </c:pt>
                <c:pt idx="9">
                  <c:v>1600693</c:v>
                </c:pt>
                <c:pt idx="10">
                  <c:v>4982778</c:v>
                </c:pt>
                <c:pt idx="11">
                  <c:v>7269158</c:v>
                </c:pt>
                <c:pt idx="12">
                  <c:v>6057640</c:v>
                </c:pt>
                <c:pt idx="13">
                  <c:v>7578197</c:v>
                </c:pt>
                <c:pt idx="14">
                  <c:v>516887</c:v>
                </c:pt>
                <c:pt idx="15">
                  <c:v>2060192</c:v>
                </c:pt>
                <c:pt idx="16">
                  <c:v>2416131</c:v>
                </c:pt>
                <c:pt idx="17">
                  <c:v>6334151</c:v>
                </c:pt>
                <c:pt idx="18">
                  <c:v>9213517</c:v>
                </c:pt>
                <c:pt idx="19">
                  <c:v>7605918</c:v>
                </c:pt>
                <c:pt idx="20">
                  <c:v>9607507</c:v>
                </c:pt>
                <c:pt idx="21">
                  <c:v>499960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7-DA28-479C-A61F-D300B28C9A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>
              <a:outerShdw blurRad="50800" dist="50800" dir="5400000" algn="ctr" rotWithShape="0">
                <a:schemeClr val="bg2"/>
              </a:outerShdw>
            </a:effectLst>
          </c:spPr>
        </c:dropLines>
        <c:marker val="1"/>
        <c:smooth val="0"/>
        <c:axId val="1859798832"/>
        <c:axId val="1859808400"/>
      </c:lineChart>
      <c:catAx>
        <c:axId val="1859798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1859808400"/>
        <c:crosses val="autoZero"/>
        <c:auto val="1"/>
        <c:lblAlgn val="ctr"/>
        <c:lblOffset val="100"/>
        <c:noMultiLvlLbl val="0"/>
      </c:catAx>
      <c:valAx>
        <c:axId val="1859808400"/>
        <c:scaling>
          <c:orientation val="minMax"/>
        </c:scaling>
        <c:delete val="0"/>
        <c:axPos val="l"/>
        <c:numFmt formatCode="_ [$€-2]\ * #,##0_ ;_ [$€-2]\ * \-#,##0_ ;_ [$€-2]\ * &quot;-&quot;_ ;_ @_ " sourceLinked="0"/>
        <c:majorTickMark val="in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1859798832"/>
        <c:crosses val="autoZero"/>
        <c:crossBetween val="between"/>
        <c:dispUnits>
          <c:builtInUnit val="hundreds"/>
        </c:dispUnits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500" baseline="0"/>
      </a:pPr>
      <a:endParaRPr lang="en-US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[bike sales.xlsx]Pivot Table!PivotTable1</c:name>
    <c:fmtId val="30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"/>
        <c:spPr>
          <a:solidFill>
            <a:srgbClr val="0070C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"/>
        <c:spPr>
          <a:solidFill>
            <a:srgbClr val="92D05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"/>
        <c:spPr>
          <a:solidFill>
            <a:srgbClr val="FFFF0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"/>
        <c:spPr>
          <a:solidFill>
            <a:srgbClr val="00B0F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"/>
        <c:spPr>
          <a:solidFill>
            <a:srgbClr val="00B05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rgbClr val="0070C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"/>
        <c:spPr>
          <a:solidFill>
            <a:srgbClr val="00B05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"/>
        <c:spPr>
          <a:solidFill>
            <a:srgbClr val="00B0F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"/>
        <c:spPr>
          <a:solidFill>
            <a:srgbClr val="FFFF0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"/>
        <c:spPr>
          <a:solidFill>
            <a:srgbClr val="92D050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"/>
        <c:spPr>
          <a:solidFill>
            <a:schemeClr val="accent1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rgbClr val="0070C0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"/>
        <c:spPr>
          <a:solidFill>
            <a:srgbClr val="00B050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"/>
        <c:spPr>
          <a:solidFill>
            <a:srgbClr val="7030A0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"/>
        <c:spPr>
          <a:solidFill>
            <a:schemeClr val="accent2">
              <a:lumMod val="75000"/>
            </a:schemeClr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"/>
        <c:spPr>
          <a:solidFill>
            <a:schemeClr val="accent3">
              <a:lumMod val="75000"/>
            </a:schemeClr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"/>
        <c:spPr>
          <a:solidFill>
            <a:schemeClr val="accent1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"/>
        <c:spPr>
          <a:solidFill>
            <a:schemeClr val="accent1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"/>
        <c:spPr>
          <a:solidFill>
            <a:srgbClr val="0070C0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"/>
        <c:spPr>
          <a:solidFill>
            <a:schemeClr val="accent3">
              <a:lumMod val="75000"/>
            </a:schemeClr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"/>
        <c:spPr>
          <a:solidFill>
            <a:schemeClr val="accent2">
              <a:lumMod val="75000"/>
            </a:schemeClr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"/>
        <c:spPr>
          <a:solidFill>
            <a:srgbClr val="7030A0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"/>
        <c:spPr>
          <a:solidFill>
            <a:srgbClr val="00B050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"/>
        <c:spPr>
          <a:solidFill>
            <a:schemeClr val="accent1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"/>
        <c:spPr>
          <a:solidFill>
            <a:srgbClr val="0070C0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"/>
        <c:spPr>
          <a:solidFill>
            <a:schemeClr val="accent3">
              <a:lumMod val="75000"/>
            </a:schemeClr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"/>
        <c:spPr>
          <a:solidFill>
            <a:schemeClr val="accent2">
              <a:lumMod val="75000"/>
            </a:schemeClr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"/>
        <c:spPr>
          <a:solidFill>
            <a:srgbClr val="7030A0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"/>
        <c:spPr>
          <a:solidFill>
            <a:srgbClr val="00B050"/>
          </a:solidFill>
          <a:ln w="19050"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>
        <c:manualLayout>
          <c:layoutTarget val="inner"/>
          <c:xMode val="edge"/>
          <c:yMode val="edge"/>
          <c:x val="2.4380857523639467E-2"/>
          <c:y val="0"/>
          <c:w val="0.56919994087797199"/>
          <c:h val="1"/>
        </c:manualLayout>
      </c:layout>
      <c:doughnutChart>
        <c:varyColors val="1"/>
        <c:ser>
          <c:idx val="0"/>
          <c:order val="0"/>
          <c:tx>
            <c:strRef>
              <c:f>'Pivot Table'!$E$3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CAA9-4862-B52D-67031265128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AA9-4862-B52D-67031265128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CAA9-4862-B52D-67031265128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CAA9-4862-B52D-67031265128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CAA9-4862-B52D-670312651286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CAA9-4862-B52D-67031265128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'Pivot Table'!$D$4:$D$10</c:f>
              <c:strCache>
                <c:ptCount val="6"/>
                <c:pt idx="0">
                  <c:v>United States</c:v>
                </c:pt>
                <c:pt idx="1">
                  <c:v>Australia</c:v>
                </c:pt>
                <c:pt idx="2">
                  <c:v>United Kingdom</c:v>
                </c:pt>
                <c:pt idx="3">
                  <c:v>Germany</c:v>
                </c:pt>
                <c:pt idx="4">
                  <c:v>France</c:v>
                </c:pt>
                <c:pt idx="5">
                  <c:v>Canada</c:v>
                </c:pt>
              </c:strCache>
            </c:strRef>
          </c:cat>
          <c:val>
            <c:numRef>
              <c:f>'Pivot Table'!$E$4:$E$10</c:f>
              <c:numCache>
                <c:formatCode>#,,\k</c:formatCode>
                <c:ptCount val="6"/>
                <c:pt idx="0">
                  <c:v>27975547</c:v>
                </c:pt>
                <c:pt idx="1">
                  <c:v>21302059</c:v>
                </c:pt>
                <c:pt idx="2">
                  <c:v>10646196</c:v>
                </c:pt>
                <c:pt idx="3">
                  <c:v>8978596</c:v>
                </c:pt>
                <c:pt idx="4">
                  <c:v>8432872</c:v>
                </c:pt>
                <c:pt idx="5">
                  <c:v>7935738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AA9-4862-B52D-67031265128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r"/>
      <c:layout>
        <c:manualLayout>
          <c:xMode val="edge"/>
          <c:yMode val="edge"/>
          <c:x val="0.65398577766230059"/>
          <c:y val="7.5102045643711757E-2"/>
          <c:w val="0.2974937793666082"/>
          <c:h val="0.9234787031000291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[bike sales.xlsx]Pivot Table!PivotTable3</c:name>
    <c:fmtId val="3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2400" dirty="0"/>
              <a:t>Sales Based on Product Categories</a:t>
            </a:r>
          </a:p>
        </c:rich>
      </c:tx>
      <c:layout>
        <c:manualLayout>
          <c:xMode val="edge"/>
          <c:yMode val="edge"/>
          <c:x val="0.27685396860284345"/>
          <c:y val="9.0557588743763028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dLbl>
          <c:idx val="0"/>
          <c:layout>
            <c:manualLayout>
              <c:x val="-0.10418535297847908"/>
              <c:y val="0.2595698657107677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dLbl>
          <c:idx val="0"/>
          <c:layout>
            <c:manualLayout>
              <c:x val="6.7647065786327593E-2"/>
              <c:y val="-0.1229561879595195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dLbl>
          <c:idx val="0"/>
          <c:layout>
            <c:manualLayout>
              <c:x val="-3.0065362571701153E-2"/>
              <c:y val="-0.1301889048983148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dLbl>
          <c:idx val="0"/>
          <c:layout>
            <c:manualLayout>
              <c:x val="-0.10418535297847908"/>
              <c:y val="0.2595698657107677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dLbl>
          <c:idx val="0"/>
          <c:layout>
            <c:manualLayout>
              <c:x val="6.7647065786327593E-2"/>
              <c:y val="-0.1229561879595195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dLbl>
          <c:idx val="0"/>
          <c:layout>
            <c:manualLayout>
              <c:x val="-3.0065362571701153E-2"/>
              <c:y val="-0.1301889048983148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dLbl>
          <c:idx val="0"/>
          <c:layout>
            <c:manualLayout>
              <c:x val="-0.10418535297847908"/>
              <c:y val="0.2595698657107677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dLbl>
          <c:idx val="0"/>
          <c:layout>
            <c:manualLayout>
              <c:x val="6.7647065786327593E-2"/>
              <c:y val="-0.1229561879595195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dLbl>
          <c:idx val="0"/>
          <c:layout>
            <c:manualLayout>
              <c:x val="-3.0065362571701153E-2"/>
              <c:y val="-0.1301889048983148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655712425988724"/>
          <c:y val="9.4466424427821216E-2"/>
          <c:w val="0.80252058589608199"/>
          <c:h val="0.75273161262030519"/>
        </c:manualLayout>
      </c:layout>
      <c:areaChart>
        <c:grouping val="stacked"/>
        <c:varyColors val="0"/>
        <c:ser>
          <c:idx val="0"/>
          <c:order val="0"/>
          <c:tx>
            <c:strRef>
              <c:f>'Pivot Table'!$E$12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7984-4295-B6E2-D6D1907F6959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7984-4295-B6E2-D6D1907F6959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7984-4295-B6E2-D6D1907F6959}"/>
              </c:ext>
            </c:extLst>
          </c:dPt>
          <c:dLbls>
            <c:dLbl>
              <c:idx val="0"/>
              <c:layout>
                <c:manualLayout>
                  <c:x val="0.18066548141481367"/>
                  <c:y val="-0.158475780301585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984-4295-B6E2-D6D1907F695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'Pivot Table'!$D$13:$D$16</c:f>
              <c:strCache>
                <c:ptCount val="3"/>
                <c:pt idx="0">
                  <c:v>Bikes</c:v>
                </c:pt>
                <c:pt idx="1">
                  <c:v>Accessories</c:v>
                </c:pt>
                <c:pt idx="2">
                  <c:v>Clothing</c:v>
                </c:pt>
              </c:strCache>
            </c:strRef>
          </c:cat>
          <c:val>
            <c:numRef>
              <c:f>'Pivot Table'!$E$13:$E$16</c:f>
              <c:numCache>
                <c:formatCode>#,,\k</c:formatCode>
                <c:ptCount val="3"/>
                <c:pt idx="0">
                  <c:v>61782134</c:v>
                </c:pt>
                <c:pt idx="1">
                  <c:v>15117992</c:v>
                </c:pt>
                <c:pt idx="2">
                  <c:v>8370882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984-4295-B6E2-D6D1907F695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1796688111"/>
        <c:axId val="1796665231"/>
      </c:areaChart>
      <c:catAx>
        <c:axId val="179668811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1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6665231"/>
        <c:crosses val="autoZero"/>
        <c:auto val="0"/>
        <c:lblAlgn val="ctr"/>
        <c:lblOffset val="100"/>
        <c:noMultiLvlLbl val="0"/>
      </c:catAx>
      <c:valAx>
        <c:axId val="1796665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50000"/>
                </a:schemeClr>
              </a:solidFill>
              <a:round/>
            </a:ln>
            <a:effectLst/>
          </c:spPr>
        </c:majorGridlines>
        <c:numFmt formatCode="#,,\k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668811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500" baseline="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[bike sales.xlsx]Pivot Table!PivotTable5</c:name>
    <c:fmtId val="-1"/>
  </c:pivotSource>
  <c:chart>
    <c:autoTitleDeleted val="1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50" b="1" i="0" u="none" strike="noStrike" kern="1200" normalizeH="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50" b="1" i="0" u="none" strike="noStrike" kern="1200" normalizeH="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50" b="1" i="0" u="none" strike="noStrike" kern="1200" normalizeH="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2644831906473268E-2"/>
          <c:y val="0"/>
          <c:w val="0.4536571054818152"/>
          <c:h val="0.9579954463661764"/>
        </c:manualLayout>
      </c:layout>
      <c:pieChart>
        <c:varyColors val="1"/>
        <c:ser>
          <c:idx val="0"/>
          <c:order val="0"/>
          <c:tx>
            <c:strRef>
              <c:f>'Pivot Table'!$E$18</c:f>
              <c:strCache>
                <c:ptCount val="1"/>
                <c:pt idx="0">
                  <c:v>Total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alpha val="85000"/>
                </a:schemeClr>
              </a:solidFill>
              <a:ln w="9525" cap="flat" cmpd="sng" algn="ctr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4-1669-4CF5-A1C2-617BED3577BA}"/>
              </c:ext>
            </c:extLst>
          </c:dPt>
          <c:dPt>
            <c:idx val="1"/>
            <c:bubble3D val="0"/>
            <c:spPr>
              <a:solidFill>
                <a:schemeClr val="accent2">
                  <a:alpha val="85000"/>
                </a:schemeClr>
              </a:solidFill>
              <a:ln w="9525" cap="flat" cmpd="sng" algn="ctr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1669-4CF5-A1C2-617BED3577BA}"/>
              </c:ext>
            </c:extLst>
          </c:dPt>
          <c:dPt>
            <c:idx val="2"/>
            <c:bubble3D val="0"/>
            <c:spPr>
              <a:solidFill>
                <a:schemeClr val="accent3">
                  <a:alpha val="85000"/>
                </a:schemeClr>
              </a:solidFill>
              <a:ln w="9525" cap="flat" cmpd="sng" algn="ctr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6-1669-4CF5-A1C2-617BED3577BA}"/>
              </c:ext>
            </c:extLst>
          </c:dPt>
          <c:dPt>
            <c:idx val="3"/>
            <c:bubble3D val="0"/>
            <c:spPr>
              <a:solidFill>
                <a:schemeClr val="accent4">
                  <a:alpha val="85000"/>
                </a:schemeClr>
              </a:solidFill>
              <a:ln w="9525" cap="flat" cmpd="sng" algn="ctr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1669-4CF5-A1C2-617BED3577BA}"/>
              </c:ext>
            </c:extLst>
          </c:dPt>
          <c:dLbls>
            <c:dLbl>
              <c:idx val="0"/>
              <c:layout>
                <c:manualLayout>
                  <c:x val="-0.14709753453450142"/>
                  <c:y val="0.12008253295549927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669-4CF5-A1C2-617BED3577BA}"/>
                </c:ext>
              </c:extLst>
            </c:dLbl>
            <c:dLbl>
              <c:idx val="1"/>
              <c:layout>
                <c:manualLayout>
                  <c:x val="-0.12143254240431083"/>
                  <c:y val="-0.20011164338574147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669-4CF5-A1C2-617BED3577BA}"/>
                </c:ext>
              </c:extLst>
            </c:dLbl>
            <c:dLbl>
              <c:idx val="2"/>
              <c:layout>
                <c:manualLayout>
                  <c:x val="9.7816105350197774E-2"/>
                  <c:y val="-0.29812245482500865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669-4CF5-A1C2-617BED3577BA}"/>
                </c:ext>
              </c:extLst>
            </c:dLbl>
            <c:dLbl>
              <c:idx val="3"/>
              <c:layout>
                <c:manualLayout>
                  <c:x val="0.11533679490489887"/>
                  <c:y val="0.17652054107884255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669-4CF5-A1C2-617BED3577B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500" b="1" i="1" u="none" strike="noStrike" kern="1200" normalizeH="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'Pivot Table'!$D$19:$D$23</c:f>
              <c:strCache>
                <c:ptCount val="4"/>
                <c:pt idx="0">
                  <c:v>Adults (35-64)</c:v>
                </c:pt>
                <c:pt idx="1">
                  <c:v>Seniors (64+)</c:v>
                </c:pt>
                <c:pt idx="2">
                  <c:v>Young Adults (25-34)</c:v>
                </c:pt>
                <c:pt idx="3">
                  <c:v>Youth (&lt;25)</c:v>
                </c:pt>
              </c:strCache>
            </c:strRef>
          </c:cat>
          <c:val>
            <c:numRef>
              <c:f>'Pivot Table'!$E$19:$E$23</c:f>
              <c:numCache>
                <c:formatCode>_ [$€-2]\ * #,##0_ ;_ [$€-2]\ * \-#,##0_ ;_ [$€-2]\ * "-"_ ;_ @_ </c:formatCode>
                <c:ptCount val="4"/>
                <c:pt idx="0">
                  <c:v>762.82876540556038</c:v>
                </c:pt>
                <c:pt idx="1">
                  <c:v>421.97534246575344</c:v>
                </c:pt>
                <c:pt idx="2">
                  <c:v>793.07740466704615</c:v>
                </c:pt>
                <c:pt idx="3">
                  <c:v>657.57230199685887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69-4CF5-A1C2-617BED3577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3992074320638115"/>
          <c:y val="0.17528015986781997"/>
          <c:w val="0.30852851039774226"/>
          <c:h val="0.616780739824393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1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0.24102</cdr:x>
      <cdr:y>0.3703</cdr:y>
    </cdr:from>
    <cdr:to>
      <cdr:x>0.37034</cdr:x>
      <cdr:y>0.56159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FFAD18AC-933C-45C1-94F2-92B9853E9945}"/>
            </a:ext>
          </a:extLst>
        </cdr:cNvPr>
        <cdr:cNvSpPr txBox="1"/>
      </cdr:nvSpPr>
      <cdr:spPr>
        <a:xfrm xmlns:a="http://schemas.openxmlformats.org/drawingml/2006/main">
          <a:off x="1933948" y="1596064"/>
          <a:ext cx="1037690" cy="82450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IN" sz="1100" dirty="0"/>
        </a:p>
      </cdr:txBody>
    </cdr:sp>
  </cdr:relSizeAnchor>
</c:userShapes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svg>
</file>

<file path=ppt/media/image32.png>
</file>

<file path=ppt/media/image33.svg>
</file>

<file path=ppt/media/image34.jpeg>
</file>

<file path=ppt/media/image35.svg>
</file>

<file path=ppt/media/image36.svg>
</file>

<file path=ppt/media/image37.sv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234AE3-69DB-4A3A-9D06-C8481AC033CA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F7096-19D4-4FF1-BE48-E12C5F734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632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5F7096-19D4-4FF1-BE48-E12C5F734437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2449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583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568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747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1244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5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858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1291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4526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460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749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4121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722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00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4736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9801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300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881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FDE1F97-28A9-4A64-971A-C0EC596738F4}" type="datetimeFigureOut">
              <a:rPr lang="en-IN" smtClean="0"/>
              <a:t>21-05-2022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D96A3-3D57-4A60-B079-02082621DA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2232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hyperlink" Target="https://www.wallpaperflare.com/bike-commencal-bicycle-mountain-bike-landscape-scenery-wallpaper-pnccy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18" Type="http://schemas.openxmlformats.org/officeDocument/2006/relationships/slide" Target="slide9.xml"/><Relationship Id="rId26" Type="http://schemas.openxmlformats.org/officeDocument/2006/relationships/chart" Target="../charts/chart1.xml"/><Relationship Id="rId3" Type="http://schemas.openxmlformats.org/officeDocument/2006/relationships/image" Target="../media/image10.svg"/><Relationship Id="rId21" Type="http://schemas.openxmlformats.org/officeDocument/2006/relationships/slide" Target="slide8.xml"/><Relationship Id="rId7" Type="http://schemas.openxmlformats.org/officeDocument/2006/relationships/image" Target="../media/image14.svg"/><Relationship Id="rId12" Type="http://schemas.openxmlformats.org/officeDocument/2006/relationships/slide" Target="slide7.xml"/><Relationship Id="rId17" Type="http://schemas.openxmlformats.org/officeDocument/2006/relationships/image" Target="../media/image22.svg"/><Relationship Id="rId25" Type="http://schemas.openxmlformats.org/officeDocument/2006/relationships/image" Target="../media/image28.svg"/><Relationship Id="rId2" Type="http://schemas.openxmlformats.org/officeDocument/2006/relationships/image" Target="../media/image9.png"/><Relationship Id="rId16" Type="http://schemas.openxmlformats.org/officeDocument/2006/relationships/image" Target="../media/image21.png"/><Relationship Id="rId20" Type="http://schemas.openxmlformats.org/officeDocument/2006/relationships/image" Target="../media/image24.sv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24" Type="http://schemas.openxmlformats.org/officeDocument/2006/relationships/image" Target="../media/image27.png"/><Relationship Id="rId5" Type="http://schemas.openxmlformats.org/officeDocument/2006/relationships/image" Target="../media/image12.svg"/><Relationship Id="rId15" Type="http://schemas.openxmlformats.org/officeDocument/2006/relationships/slide" Target="slide6.xml"/><Relationship Id="rId23" Type="http://schemas.openxmlformats.org/officeDocument/2006/relationships/image" Target="../media/image26.svg"/><Relationship Id="rId10" Type="http://schemas.openxmlformats.org/officeDocument/2006/relationships/image" Target="../media/image17.png"/><Relationship Id="rId19" Type="http://schemas.openxmlformats.org/officeDocument/2006/relationships/image" Target="../media/image23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0.svg"/><Relationship Id="rId22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slide" Target="slide7.xml"/><Relationship Id="rId18" Type="http://schemas.openxmlformats.org/officeDocument/2006/relationships/image" Target="../media/image31.svg"/><Relationship Id="rId26" Type="http://schemas.openxmlformats.org/officeDocument/2006/relationships/image" Target="../media/image33.svg"/><Relationship Id="rId3" Type="http://schemas.openxmlformats.org/officeDocument/2006/relationships/image" Target="../media/image9.png"/><Relationship Id="rId21" Type="http://schemas.openxmlformats.org/officeDocument/2006/relationships/image" Target="../media/image24.sv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17" Type="http://schemas.openxmlformats.org/officeDocument/2006/relationships/image" Target="../media/image27.png"/><Relationship Id="rId25" Type="http://schemas.openxmlformats.org/officeDocument/2006/relationships/image" Target="../media/image32.png"/><Relationship Id="rId2" Type="http://schemas.openxmlformats.org/officeDocument/2006/relationships/notesSlide" Target="../notesSlides/notesSlide1.xml"/><Relationship Id="rId16" Type="http://schemas.openxmlformats.org/officeDocument/2006/relationships/slide" Target="slide6.xml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24" Type="http://schemas.openxmlformats.org/officeDocument/2006/relationships/image" Target="../media/image26.svg"/><Relationship Id="rId5" Type="http://schemas.openxmlformats.org/officeDocument/2006/relationships/image" Target="../media/image11.png"/><Relationship Id="rId15" Type="http://schemas.openxmlformats.org/officeDocument/2006/relationships/image" Target="../media/image30.svg"/><Relationship Id="rId23" Type="http://schemas.openxmlformats.org/officeDocument/2006/relationships/image" Target="../media/image25.png"/><Relationship Id="rId10" Type="http://schemas.openxmlformats.org/officeDocument/2006/relationships/image" Target="../media/image16.svg"/><Relationship Id="rId19" Type="http://schemas.openxmlformats.org/officeDocument/2006/relationships/slide" Target="slide9.xml"/><Relationship Id="rId4" Type="http://schemas.openxmlformats.org/officeDocument/2006/relationships/image" Target="../media/image10.svg"/><Relationship Id="rId9" Type="http://schemas.openxmlformats.org/officeDocument/2006/relationships/image" Target="../media/image15.png"/><Relationship Id="rId14" Type="http://schemas.openxmlformats.org/officeDocument/2006/relationships/image" Target="../media/image29.png"/><Relationship Id="rId22" Type="http://schemas.openxmlformats.org/officeDocument/2006/relationships/slide" Target="slide8.xml"/><Relationship Id="rId27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7.png"/><Relationship Id="rId18" Type="http://schemas.openxmlformats.org/officeDocument/2006/relationships/slide" Target="slide6.xml"/><Relationship Id="rId26" Type="http://schemas.openxmlformats.org/officeDocument/2006/relationships/image" Target="../media/image33.svg"/><Relationship Id="rId3" Type="http://schemas.openxmlformats.org/officeDocument/2006/relationships/image" Target="../media/image10.svg"/><Relationship Id="rId21" Type="http://schemas.openxmlformats.org/officeDocument/2006/relationships/slide" Target="slide10.xml"/><Relationship Id="rId7" Type="http://schemas.openxmlformats.org/officeDocument/2006/relationships/image" Target="../media/image14.svg"/><Relationship Id="rId12" Type="http://schemas.openxmlformats.org/officeDocument/2006/relationships/slide" Target="slide5.xml"/><Relationship Id="rId17" Type="http://schemas.openxmlformats.org/officeDocument/2006/relationships/image" Target="../media/image22.svg"/><Relationship Id="rId25" Type="http://schemas.openxmlformats.org/officeDocument/2006/relationships/image" Target="../media/image32.png"/><Relationship Id="rId2" Type="http://schemas.openxmlformats.org/officeDocument/2006/relationships/image" Target="../media/image9.png"/><Relationship Id="rId16" Type="http://schemas.openxmlformats.org/officeDocument/2006/relationships/image" Target="../media/image21.png"/><Relationship Id="rId20" Type="http://schemas.openxmlformats.org/officeDocument/2006/relationships/image" Target="../media/image24.sv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24" Type="http://schemas.openxmlformats.org/officeDocument/2006/relationships/slide" Target="slide7.xml"/><Relationship Id="rId5" Type="http://schemas.openxmlformats.org/officeDocument/2006/relationships/image" Target="../media/image12.svg"/><Relationship Id="rId15" Type="http://schemas.openxmlformats.org/officeDocument/2006/relationships/slide" Target="slide8.xml"/><Relationship Id="rId23" Type="http://schemas.openxmlformats.org/officeDocument/2006/relationships/image" Target="../media/image26.svg"/><Relationship Id="rId10" Type="http://schemas.openxmlformats.org/officeDocument/2006/relationships/image" Target="../media/image17.png"/><Relationship Id="rId19" Type="http://schemas.openxmlformats.org/officeDocument/2006/relationships/image" Target="../media/image23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35.svg"/><Relationship Id="rId22" Type="http://schemas.openxmlformats.org/officeDocument/2006/relationships/image" Target="../media/image25.png"/><Relationship Id="rId27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18" Type="http://schemas.openxmlformats.org/officeDocument/2006/relationships/image" Target="../media/image23.png"/><Relationship Id="rId3" Type="http://schemas.openxmlformats.org/officeDocument/2006/relationships/image" Target="../media/image10.svg"/><Relationship Id="rId21" Type="http://schemas.openxmlformats.org/officeDocument/2006/relationships/image" Target="../media/image36.svg"/><Relationship Id="rId7" Type="http://schemas.openxmlformats.org/officeDocument/2006/relationships/image" Target="../media/image14.svg"/><Relationship Id="rId12" Type="http://schemas.openxmlformats.org/officeDocument/2006/relationships/slide" Target="slide9.xml"/><Relationship Id="rId17" Type="http://schemas.openxmlformats.org/officeDocument/2006/relationships/slide" Target="slide6.xml"/><Relationship Id="rId25" Type="http://schemas.openxmlformats.org/officeDocument/2006/relationships/chart" Target="../charts/chart4.xml"/><Relationship Id="rId2" Type="http://schemas.openxmlformats.org/officeDocument/2006/relationships/image" Target="../media/image9.png"/><Relationship Id="rId16" Type="http://schemas.openxmlformats.org/officeDocument/2006/relationships/image" Target="../media/image22.svg"/><Relationship Id="rId20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24" Type="http://schemas.openxmlformats.org/officeDocument/2006/relationships/image" Target="../media/image33.svg"/><Relationship Id="rId5" Type="http://schemas.openxmlformats.org/officeDocument/2006/relationships/image" Target="../media/image12.svg"/><Relationship Id="rId15" Type="http://schemas.openxmlformats.org/officeDocument/2006/relationships/image" Target="../media/image21.png"/><Relationship Id="rId23" Type="http://schemas.openxmlformats.org/officeDocument/2006/relationships/image" Target="../media/image32.png"/><Relationship Id="rId10" Type="http://schemas.openxmlformats.org/officeDocument/2006/relationships/image" Target="../media/image17.png"/><Relationship Id="rId19" Type="http://schemas.openxmlformats.org/officeDocument/2006/relationships/image" Target="../media/image24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0.svg"/><Relationship Id="rId22" Type="http://schemas.openxmlformats.org/officeDocument/2006/relationships/slide" Target="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18" Type="http://schemas.openxmlformats.org/officeDocument/2006/relationships/image" Target="../media/image27.png"/><Relationship Id="rId3" Type="http://schemas.openxmlformats.org/officeDocument/2006/relationships/image" Target="../media/image10.svg"/><Relationship Id="rId21" Type="http://schemas.openxmlformats.org/officeDocument/2006/relationships/image" Target="../media/image25.png"/><Relationship Id="rId7" Type="http://schemas.openxmlformats.org/officeDocument/2006/relationships/image" Target="../media/image14.svg"/><Relationship Id="rId12" Type="http://schemas.openxmlformats.org/officeDocument/2006/relationships/slide" Target="slide7.xml"/><Relationship Id="rId17" Type="http://schemas.openxmlformats.org/officeDocument/2006/relationships/image" Target="../media/image22.svg"/><Relationship Id="rId25" Type="http://schemas.openxmlformats.org/officeDocument/2006/relationships/chart" Target="../charts/chart5.xml"/><Relationship Id="rId2" Type="http://schemas.openxmlformats.org/officeDocument/2006/relationships/image" Target="../media/image9.png"/><Relationship Id="rId16" Type="http://schemas.openxmlformats.org/officeDocument/2006/relationships/image" Target="../media/image21.png"/><Relationship Id="rId20" Type="http://schemas.openxmlformats.org/officeDocument/2006/relationships/slide" Target="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24" Type="http://schemas.openxmlformats.org/officeDocument/2006/relationships/image" Target="../media/image33.svg"/><Relationship Id="rId5" Type="http://schemas.openxmlformats.org/officeDocument/2006/relationships/image" Target="../media/image12.svg"/><Relationship Id="rId15" Type="http://schemas.openxmlformats.org/officeDocument/2006/relationships/slide" Target="slide9.xml"/><Relationship Id="rId23" Type="http://schemas.openxmlformats.org/officeDocument/2006/relationships/image" Target="../media/image32.png"/><Relationship Id="rId10" Type="http://schemas.openxmlformats.org/officeDocument/2006/relationships/image" Target="../media/image17.png"/><Relationship Id="rId19" Type="http://schemas.openxmlformats.org/officeDocument/2006/relationships/image" Target="../media/image37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0.svg"/><Relationship Id="rId22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052B21-4E22-4280-829C-C156A5CB2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84000"/>
                    </a14:imgEffect>
                    <a14:imgEffect>
                      <a14:brightnessContrast bright="-4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7127" y="11336"/>
            <a:ext cx="12184566" cy="6862187"/>
          </a:xfrm>
          <a:prstGeom prst="rect">
            <a:avLst/>
          </a:prstGeom>
          <a:effectLst>
            <a:glow>
              <a:schemeClr val="accent1"/>
            </a:glow>
            <a:outerShdw blurRad="50800" dist="50800" dir="5400000" algn="ctr" rotWithShape="0">
              <a:srgbClr val="000000">
                <a:alpha val="98000"/>
              </a:srgbClr>
            </a:outerShdw>
            <a:reflection endPos="65000" dist="50800" dir="5400000" sy="-100000" algn="bl" rotWithShape="0"/>
            <a:softEdge rad="0"/>
          </a:effectLst>
          <a:scene3d>
            <a:camera prst="orthographicFront"/>
            <a:lightRig rig="threePt" dir="t"/>
          </a:scene3d>
          <a:sp3d contourW="12700">
            <a:contourClr>
              <a:schemeClr val="bg2"/>
            </a:contourClr>
          </a:sp3d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D11139C7-3B8A-40E5-B5AE-40A8A6025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052785" y="1204992"/>
            <a:ext cx="3856603" cy="4409819"/>
            <a:chOff x="4167698" y="1500698"/>
            <a:chExt cx="3856603" cy="4409819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45AF4D54-1AA3-4FDE-9422-A8E211055C74}"/>
                </a:ext>
              </a:extLst>
            </p:cNvPr>
            <p:cNvSpPr/>
            <p:nvPr/>
          </p:nvSpPr>
          <p:spPr>
            <a:xfrm rot="18900000">
              <a:off x="4167698" y="1500698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212C23C-D695-4674-836A-CF0CDA925969}"/>
                </a:ext>
              </a:extLst>
            </p:cNvPr>
            <p:cNvSpPr/>
            <p:nvPr/>
          </p:nvSpPr>
          <p:spPr>
            <a:xfrm rot="18900000">
              <a:off x="4167699" y="2053915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7FCB92D-C4B9-4A92-82E5-87F5FF3AD208}"/>
              </a:ext>
            </a:extLst>
          </p:cNvPr>
          <p:cNvSpPr txBox="1"/>
          <p:nvPr/>
        </p:nvSpPr>
        <p:spPr>
          <a:xfrm>
            <a:off x="4706754" y="3898232"/>
            <a:ext cx="2687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Power Point Presentation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BA15035-A261-4905-A248-6EE93B5D7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67857" y="4068086"/>
            <a:ext cx="2739184" cy="2840643"/>
          </a:xfrm>
          <a:custGeom>
            <a:avLst/>
            <a:gdLst>
              <a:gd name="connsiteX0" fmla="*/ 0 w 2739184"/>
              <a:gd name="connsiteY0" fmla="*/ 0 h 2840643"/>
              <a:gd name="connsiteX1" fmla="*/ 2501897 w 2739184"/>
              <a:gd name="connsiteY1" fmla="*/ 0 h 2840643"/>
              <a:gd name="connsiteX2" fmla="*/ 2619703 w 2739184"/>
              <a:gd name="connsiteY2" fmla="*/ 117806 h 2840643"/>
              <a:gd name="connsiteX3" fmla="*/ 2619703 w 2739184"/>
              <a:gd name="connsiteY3" fmla="*/ 694710 h 2840643"/>
              <a:gd name="connsiteX4" fmla="*/ 593251 w 2739184"/>
              <a:gd name="connsiteY4" fmla="*/ 2721162 h 2840643"/>
              <a:gd name="connsiteX5" fmla="*/ 16347 w 2739184"/>
              <a:gd name="connsiteY5" fmla="*/ 2721162 h 2840643"/>
              <a:gd name="connsiteX6" fmla="*/ 0 w 2739184"/>
              <a:gd name="connsiteY6" fmla="*/ 2704815 h 2840643"/>
              <a:gd name="connsiteX7" fmla="*/ 0 w 2739184"/>
              <a:gd name="connsiteY7" fmla="*/ 0 h 284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9184" h="2840643">
                <a:moveTo>
                  <a:pt x="0" y="0"/>
                </a:moveTo>
                <a:lnTo>
                  <a:pt x="2501897" y="0"/>
                </a:lnTo>
                <a:lnTo>
                  <a:pt x="2619703" y="117806"/>
                </a:lnTo>
                <a:cubicBezTo>
                  <a:pt x="2779011" y="277113"/>
                  <a:pt x="2779011" y="535403"/>
                  <a:pt x="2619703" y="694710"/>
                </a:cubicBezTo>
                <a:lnTo>
                  <a:pt x="593251" y="2721162"/>
                </a:lnTo>
                <a:cubicBezTo>
                  <a:pt x="433944" y="2880470"/>
                  <a:pt x="175654" y="2880470"/>
                  <a:pt x="16347" y="2721162"/>
                </a:cubicBezTo>
                <a:lnTo>
                  <a:pt x="0" y="270481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19269DC-13CD-4BB8-9D7A-098158919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9452816" y="4017356"/>
            <a:ext cx="2739184" cy="2840643"/>
          </a:xfrm>
          <a:custGeom>
            <a:avLst/>
            <a:gdLst>
              <a:gd name="connsiteX0" fmla="*/ 0 w 2739184"/>
              <a:gd name="connsiteY0" fmla="*/ 0 h 2840643"/>
              <a:gd name="connsiteX1" fmla="*/ 2501897 w 2739184"/>
              <a:gd name="connsiteY1" fmla="*/ 0 h 2840643"/>
              <a:gd name="connsiteX2" fmla="*/ 2619703 w 2739184"/>
              <a:gd name="connsiteY2" fmla="*/ 117806 h 2840643"/>
              <a:gd name="connsiteX3" fmla="*/ 2619703 w 2739184"/>
              <a:gd name="connsiteY3" fmla="*/ 694710 h 2840643"/>
              <a:gd name="connsiteX4" fmla="*/ 593251 w 2739184"/>
              <a:gd name="connsiteY4" fmla="*/ 2721162 h 2840643"/>
              <a:gd name="connsiteX5" fmla="*/ 16347 w 2739184"/>
              <a:gd name="connsiteY5" fmla="*/ 2721162 h 2840643"/>
              <a:gd name="connsiteX6" fmla="*/ 0 w 2739184"/>
              <a:gd name="connsiteY6" fmla="*/ 2704815 h 2840643"/>
              <a:gd name="connsiteX7" fmla="*/ 0 w 2739184"/>
              <a:gd name="connsiteY7" fmla="*/ 0 h 284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9184" h="2840643">
                <a:moveTo>
                  <a:pt x="0" y="0"/>
                </a:moveTo>
                <a:lnTo>
                  <a:pt x="2501897" y="0"/>
                </a:lnTo>
                <a:lnTo>
                  <a:pt x="2619703" y="117806"/>
                </a:lnTo>
                <a:cubicBezTo>
                  <a:pt x="2779011" y="277113"/>
                  <a:pt x="2779011" y="535403"/>
                  <a:pt x="2619703" y="694710"/>
                </a:cubicBezTo>
                <a:lnTo>
                  <a:pt x="593251" y="2721162"/>
                </a:lnTo>
                <a:cubicBezTo>
                  <a:pt x="433944" y="2880470"/>
                  <a:pt x="175654" y="2880470"/>
                  <a:pt x="16347" y="2721162"/>
                </a:cubicBezTo>
                <a:lnTo>
                  <a:pt x="0" y="270481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8262FA0-4762-4C0B-8CE8-8238E2C8E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1473968" y="3743844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4F8F492-49E5-49B1-AE05-885C11A1D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8908816" y="3757274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FB66CBB-0495-4F81-9431-17267014D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9402086" y="-50729"/>
            <a:ext cx="2739184" cy="2840643"/>
          </a:xfrm>
          <a:custGeom>
            <a:avLst/>
            <a:gdLst>
              <a:gd name="connsiteX0" fmla="*/ 0 w 2739184"/>
              <a:gd name="connsiteY0" fmla="*/ 0 h 2840643"/>
              <a:gd name="connsiteX1" fmla="*/ 2501897 w 2739184"/>
              <a:gd name="connsiteY1" fmla="*/ 0 h 2840643"/>
              <a:gd name="connsiteX2" fmla="*/ 2619703 w 2739184"/>
              <a:gd name="connsiteY2" fmla="*/ 117806 h 2840643"/>
              <a:gd name="connsiteX3" fmla="*/ 2619703 w 2739184"/>
              <a:gd name="connsiteY3" fmla="*/ 694710 h 2840643"/>
              <a:gd name="connsiteX4" fmla="*/ 593251 w 2739184"/>
              <a:gd name="connsiteY4" fmla="*/ 2721162 h 2840643"/>
              <a:gd name="connsiteX5" fmla="*/ 16347 w 2739184"/>
              <a:gd name="connsiteY5" fmla="*/ 2721162 h 2840643"/>
              <a:gd name="connsiteX6" fmla="*/ 0 w 2739184"/>
              <a:gd name="connsiteY6" fmla="*/ 2704815 h 2840643"/>
              <a:gd name="connsiteX7" fmla="*/ 0 w 2739184"/>
              <a:gd name="connsiteY7" fmla="*/ 0 h 284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9184" h="2840643">
                <a:moveTo>
                  <a:pt x="0" y="0"/>
                </a:moveTo>
                <a:lnTo>
                  <a:pt x="2501897" y="0"/>
                </a:lnTo>
                <a:lnTo>
                  <a:pt x="2619703" y="117806"/>
                </a:lnTo>
                <a:cubicBezTo>
                  <a:pt x="2779011" y="277113"/>
                  <a:pt x="2779011" y="535403"/>
                  <a:pt x="2619703" y="694710"/>
                </a:cubicBezTo>
                <a:lnTo>
                  <a:pt x="593251" y="2721162"/>
                </a:lnTo>
                <a:cubicBezTo>
                  <a:pt x="433944" y="2880470"/>
                  <a:pt x="175654" y="2880470"/>
                  <a:pt x="16347" y="2721162"/>
                </a:cubicBezTo>
                <a:lnTo>
                  <a:pt x="0" y="270481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004DF57-1A00-4658-BE17-C93058886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337"/>
            <a:ext cx="2739184" cy="2840643"/>
          </a:xfrm>
          <a:custGeom>
            <a:avLst/>
            <a:gdLst>
              <a:gd name="connsiteX0" fmla="*/ 0 w 2739184"/>
              <a:gd name="connsiteY0" fmla="*/ 0 h 2840643"/>
              <a:gd name="connsiteX1" fmla="*/ 2501897 w 2739184"/>
              <a:gd name="connsiteY1" fmla="*/ 0 h 2840643"/>
              <a:gd name="connsiteX2" fmla="*/ 2619703 w 2739184"/>
              <a:gd name="connsiteY2" fmla="*/ 117806 h 2840643"/>
              <a:gd name="connsiteX3" fmla="*/ 2619703 w 2739184"/>
              <a:gd name="connsiteY3" fmla="*/ 694710 h 2840643"/>
              <a:gd name="connsiteX4" fmla="*/ 593251 w 2739184"/>
              <a:gd name="connsiteY4" fmla="*/ 2721162 h 2840643"/>
              <a:gd name="connsiteX5" fmla="*/ 16347 w 2739184"/>
              <a:gd name="connsiteY5" fmla="*/ 2721162 h 2840643"/>
              <a:gd name="connsiteX6" fmla="*/ 0 w 2739184"/>
              <a:gd name="connsiteY6" fmla="*/ 2704815 h 2840643"/>
              <a:gd name="connsiteX7" fmla="*/ 0 w 2739184"/>
              <a:gd name="connsiteY7" fmla="*/ 0 h 284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9184" h="2840643">
                <a:moveTo>
                  <a:pt x="0" y="0"/>
                </a:moveTo>
                <a:lnTo>
                  <a:pt x="2501897" y="0"/>
                </a:lnTo>
                <a:lnTo>
                  <a:pt x="2619703" y="117806"/>
                </a:lnTo>
                <a:cubicBezTo>
                  <a:pt x="2779011" y="277113"/>
                  <a:pt x="2779011" y="535403"/>
                  <a:pt x="2619703" y="694710"/>
                </a:cubicBezTo>
                <a:lnTo>
                  <a:pt x="593251" y="2721162"/>
                </a:lnTo>
                <a:cubicBezTo>
                  <a:pt x="433944" y="2880470"/>
                  <a:pt x="175654" y="2880470"/>
                  <a:pt x="16347" y="2721162"/>
                </a:cubicBezTo>
                <a:lnTo>
                  <a:pt x="0" y="270481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9771F1-0E46-433E-AB51-4E1BF0DE115D}"/>
              </a:ext>
            </a:extLst>
          </p:cNvPr>
          <p:cNvSpPr txBox="1"/>
          <p:nvPr/>
        </p:nvSpPr>
        <p:spPr>
          <a:xfrm>
            <a:off x="3492551" y="3084024"/>
            <a:ext cx="497706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dirty="0"/>
              <a:t>Dashboard</a:t>
            </a:r>
          </a:p>
          <a:p>
            <a:pPr algn="ctr"/>
            <a:r>
              <a:rPr lang="en-IN" sz="1800" dirty="0"/>
              <a:t>Bike Sales Analyzation</a:t>
            </a:r>
          </a:p>
        </p:txBody>
      </p:sp>
      <p:pic>
        <p:nvPicPr>
          <p:cNvPr id="24" name="Graphic 23" descr="Cycling">
            <a:extLst>
              <a:ext uri="{FF2B5EF4-FFF2-40B4-BE49-F238E27FC236}">
                <a16:creationId xmlns:a16="http://schemas.microsoft.com/office/drawing/2014/main" id="{221C99F7-0208-4428-8813-1E079BE8A2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97478" y="2443867"/>
            <a:ext cx="661737" cy="661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313D63-1885-4ED2-8DB8-5E306A015A8F}"/>
              </a:ext>
            </a:extLst>
          </p:cNvPr>
          <p:cNvSpPr txBox="1"/>
          <p:nvPr/>
        </p:nvSpPr>
        <p:spPr>
          <a:xfrm>
            <a:off x="7602877" y="5670592"/>
            <a:ext cx="361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b="1" dirty="0"/>
              <a:t>Presented by:- Palash Kuche</a:t>
            </a:r>
          </a:p>
        </p:txBody>
      </p:sp>
    </p:spTree>
    <p:extLst>
      <p:ext uri="{BB962C8B-B14F-4D97-AF65-F5344CB8AC3E}">
        <p14:creationId xmlns:p14="http://schemas.microsoft.com/office/powerpoint/2010/main" val="3940593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2911E-6F49-4FE6-AC4F-0069C76F8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5096" y="234490"/>
            <a:ext cx="8285376" cy="1017039"/>
          </a:xfrm>
        </p:spPr>
        <p:txBody>
          <a:bodyPr/>
          <a:lstStyle/>
          <a:p>
            <a:r>
              <a:rPr lang="en-IN" sz="5000" dirty="0"/>
              <a:t>Conclusion:-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7B4182-7D00-46A9-9078-EABB1D522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6953" y="1787703"/>
            <a:ext cx="8989887" cy="3941955"/>
          </a:xfrm>
        </p:spPr>
        <p:txBody>
          <a:bodyPr/>
          <a:lstStyle/>
          <a:p>
            <a:r>
              <a:rPr lang="en-IN" sz="2600" cap="none" dirty="0">
                <a:solidFill>
                  <a:schemeClr val="tx1"/>
                </a:solidFill>
              </a:rPr>
              <a:t>Based on the analysis of data I hereby conclude that:-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600" cap="none" dirty="0">
                <a:solidFill>
                  <a:schemeClr val="tx1"/>
                </a:solidFill>
              </a:rPr>
              <a:t>Almost 48% of sales are coming from united states &amp; Australia while comparing to the rest of the countries.</a:t>
            </a:r>
          </a:p>
          <a:p>
            <a:pPr marL="457200" indent="-4572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IN" sz="2600" cap="none" dirty="0">
                <a:solidFill>
                  <a:schemeClr val="tx1"/>
                </a:solidFill>
              </a:rPr>
              <a:t>Age groups between 25-64 are the ones with the most sales</a:t>
            </a:r>
          </a:p>
          <a:p>
            <a:endParaRPr lang="en-IN" cap="non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57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4299A-1898-40FB-A7A0-D68B6EF61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dirty="0"/>
              <a:t>Next Step:-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DBDBA4-C1A2-4EDE-AD08-A7F2FC7F4CB7}"/>
              </a:ext>
            </a:extLst>
          </p:cNvPr>
          <p:cNvSpPr txBox="1"/>
          <p:nvPr/>
        </p:nvSpPr>
        <p:spPr>
          <a:xfrm>
            <a:off x="646111" y="1736333"/>
            <a:ext cx="10501350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600" dirty="0"/>
              <a:t>Steps that could be Considered are as follows:-</a:t>
            </a:r>
          </a:p>
          <a:p>
            <a:pPr algn="l"/>
            <a:endParaRPr lang="en-IN" sz="2600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sz="2600" dirty="0"/>
              <a:t>Our Target Audience For Marketing Should be Young Adults &amp; Adults as they are the ones with most Average Amounts Spent.</a:t>
            </a:r>
          </a:p>
          <a:p>
            <a:pPr algn="l"/>
            <a:endParaRPr lang="en-IN" sz="2600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sz="2600" dirty="0"/>
              <a:t>In Countries like Canada, Germany, UK, France, we should focus on Selling Products that are Mandatory based on their Environment like heavy Clothing, Strong Commodities based on their Atmosphere.</a:t>
            </a:r>
          </a:p>
          <a:p>
            <a:pPr algn="l"/>
            <a:endParaRPr lang="en-IN" sz="2600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sz="2600" dirty="0"/>
              <a:t>Focus on Working on Qualities of Commodities that are considered for Safety Purposes like Helmets, Strong Tyres. etc.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6776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A9E5B-1549-4983-AD7C-7C979A043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641" y="2641113"/>
            <a:ext cx="9404723" cy="1400530"/>
          </a:xfrm>
        </p:spPr>
        <p:txBody>
          <a:bodyPr/>
          <a:lstStyle/>
          <a:p>
            <a:pPr algn="ctr"/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22315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9A180-C9B4-41C2-B217-F327453721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319" y="243206"/>
            <a:ext cx="8634698" cy="1256821"/>
          </a:xfrm>
        </p:spPr>
        <p:txBody>
          <a:bodyPr/>
          <a:lstStyle/>
          <a:p>
            <a:r>
              <a:rPr lang="en-IN" sz="5000" dirty="0"/>
              <a:t>Introduction:-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2927A5-6F72-4EE7-88DA-2657226F9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3302" y="1684963"/>
            <a:ext cx="9575515" cy="4551450"/>
          </a:xfrm>
        </p:spPr>
        <p:txBody>
          <a:bodyPr>
            <a:normAutofit lnSpcReduction="10000"/>
          </a:bodyPr>
          <a:lstStyle/>
          <a:p>
            <a:r>
              <a:rPr lang="en-IN" sz="2580" cap="none" dirty="0">
                <a:solidFill>
                  <a:schemeClr val="tx1"/>
                </a:solidFill>
                <a:cs typeface="Arial" panose="020B0604020202020204" pitchFamily="34" charset="0"/>
              </a:rPr>
              <a:t>In this Presentation we are going to understand the revenue generated on bike commodities in 6 major countries:-</a:t>
            </a:r>
          </a:p>
          <a:p>
            <a:endParaRPr lang="en-IN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1"/>
              </a:buClr>
              <a:buSzPct val="150000"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</a:rPr>
              <a:t>United States</a:t>
            </a:r>
          </a:p>
          <a:p>
            <a:pPr marL="342900" indent="-342900">
              <a:buClr>
                <a:schemeClr val="accent2"/>
              </a:buClr>
              <a:buSzPct val="150000"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</a:rPr>
              <a:t>Australia</a:t>
            </a:r>
          </a:p>
          <a:p>
            <a:pPr marL="342900" indent="-342900">
              <a:buClr>
                <a:schemeClr val="accent4"/>
              </a:buClr>
              <a:buSzPct val="150000"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</a:rPr>
              <a:t>United Kingdom</a:t>
            </a:r>
          </a:p>
          <a:p>
            <a:pPr marL="342900" indent="-342900">
              <a:buClr>
                <a:schemeClr val="accent5"/>
              </a:buClr>
              <a:buSzPct val="150000"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</a:rPr>
              <a:t>France</a:t>
            </a:r>
          </a:p>
          <a:p>
            <a:pPr marL="342900" indent="-342900">
              <a:buSzPct val="150000"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</a:rPr>
              <a:t>Canada</a:t>
            </a:r>
          </a:p>
          <a:p>
            <a:pPr marL="342900" indent="-342900">
              <a:buClr>
                <a:schemeClr val="accent4"/>
              </a:buClr>
              <a:buSzPct val="150000"/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</a:rPr>
              <a:t>Germany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3435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9B0F3-16E0-4F84-8D42-C153733D07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769" y="534257"/>
            <a:ext cx="7966878" cy="1078684"/>
          </a:xfrm>
        </p:spPr>
        <p:txBody>
          <a:bodyPr/>
          <a:lstStyle/>
          <a:p>
            <a:r>
              <a:rPr lang="en-IN" sz="5000" dirty="0"/>
              <a:t>About Project:-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AA2EAB-3023-4577-9C2A-58575B557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3028" y="1952090"/>
            <a:ext cx="9585789" cy="4638781"/>
          </a:xfrm>
        </p:spPr>
        <p:txBody>
          <a:bodyPr/>
          <a:lstStyle/>
          <a:p>
            <a:r>
              <a:rPr lang="en-IN" sz="2200" cap="none" dirty="0">
                <a:solidFill>
                  <a:schemeClr val="tx1"/>
                </a:solidFill>
              </a:rPr>
              <a:t>This project contains:-</a:t>
            </a:r>
          </a:p>
          <a:p>
            <a:endParaRPr lang="en-IN" sz="2200" cap="none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cap="none" dirty="0">
                <a:solidFill>
                  <a:schemeClr val="tx1"/>
                </a:solidFill>
              </a:rPr>
              <a:t>Raw sales data of bikes along with clothing &amp; accessories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cap="none" dirty="0">
                <a:solidFill>
                  <a:schemeClr val="tx1"/>
                </a:solidFill>
              </a:rPr>
              <a:t>Top sales on Products based on revenue &amp; profits Generated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cap="none" dirty="0">
                <a:solidFill>
                  <a:schemeClr val="tx1"/>
                </a:solidFill>
              </a:rPr>
              <a:t>Sales Trendline in a quarterly basis from year 2011-2016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cap="none" dirty="0">
                <a:solidFill>
                  <a:schemeClr val="tx1"/>
                </a:solidFill>
              </a:rPr>
              <a:t>Top countries with amount of sales based on percentage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cap="none" dirty="0">
                <a:solidFill>
                  <a:schemeClr val="tx1"/>
                </a:solidFill>
              </a:rPr>
              <a:t>Sales Based on Product categories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200" cap="none" dirty="0">
                <a:solidFill>
                  <a:schemeClr val="tx1"/>
                </a:solidFill>
              </a:rPr>
              <a:t>Average Amount spent on products based on age groups</a:t>
            </a:r>
            <a:endParaRPr lang="en-IN" sz="22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0342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9A180-C9B4-41C2-B217-F327453721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109" y="217264"/>
            <a:ext cx="8686069" cy="861420"/>
          </a:xfrm>
        </p:spPr>
        <p:txBody>
          <a:bodyPr/>
          <a:lstStyle/>
          <a:p>
            <a:r>
              <a:rPr lang="en-IN" sz="5000" dirty="0"/>
              <a:t>Problem Statements:-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2927A5-6F72-4EE7-88DA-2657226F9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1240" y="1078684"/>
            <a:ext cx="11548153" cy="5562052"/>
          </a:xfrm>
        </p:spPr>
        <p:txBody>
          <a:bodyPr/>
          <a:lstStyle/>
          <a:p>
            <a:r>
              <a:rPr lang="en-IN" sz="2200" cap="none" dirty="0">
                <a:solidFill>
                  <a:schemeClr val="tx1"/>
                </a:solidFill>
              </a:rPr>
              <a:t>Following are the Problem statements Data contains:-</a:t>
            </a:r>
          </a:p>
          <a:p>
            <a:endParaRPr lang="en-IN" sz="2200" cap="none" dirty="0">
              <a:solidFill>
                <a:schemeClr val="tx1"/>
              </a:solidFill>
            </a:endParaRP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What are the top sales based on countries?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How much amount was spent on clothing?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How much amount was spent on </a:t>
            </a:r>
            <a:r>
              <a:rPr lang="en-IN" sz="2200" cap="none" dirty="0" err="1">
                <a:solidFill>
                  <a:schemeClr val="tx1"/>
                </a:solidFill>
              </a:rPr>
              <a:t>Equipments</a:t>
            </a:r>
            <a:r>
              <a:rPr lang="en-IN" sz="2200" cap="none" dirty="0">
                <a:solidFill>
                  <a:schemeClr val="tx1"/>
                </a:solidFill>
              </a:rPr>
              <a:t> &amp; Accessories?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How much profit generated?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Which year was best on a yearly basis?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Which age group bought most of the products?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Which product category was sold the most?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What country had the best sale &amp; in what kind of products?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Which year had the best sale on a quarterly basis?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IN" sz="2200" cap="none" dirty="0">
                <a:solidFill>
                  <a:schemeClr val="tx1"/>
                </a:solidFill>
              </a:rPr>
              <a:t>Which Product was sold the least?</a:t>
            </a:r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endParaRPr lang="en-IN" dirty="0"/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endParaRPr lang="en-IN" dirty="0"/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endParaRPr lang="en-IN" dirty="0"/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endParaRPr lang="en-IN" dirty="0"/>
          </a:p>
          <a:p>
            <a:pPr marL="457200" indent="-457200">
              <a:buClr>
                <a:schemeClr val="tx1"/>
              </a:buClr>
              <a:buSzPct val="100000"/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3101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70F0F15F-2885-41D3-BE92-5C5DC5069579}"/>
              </a:ext>
            </a:extLst>
          </p:cNvPr>
          <p:cNvGrpSpPr/>
          <p:nvPr/>
        </p:nvGrpSpPr>
        <p:grpSpPr>
          <a:xfrm>
            <a:off x="-786835" y="1734218"/>
            <a:ext cx="772405" cy="749173"/>
            <a:chOff x="-1189416" y="1820627"/>
            <a:chExt cx="866274" cy="85826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D4C1ED4-ABB5-4D8C-973C-20499D24FCF5}"/>
                </a:ext>
              </a:extLst>
            </p:cNvPr>
            <p:cNvSpPr/>
            <p:nvPr/>
          </p:nvSpPr>
          <p:spPr>
            <a:xfrm>
              <a:off x="-1189416" y="182062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4" name="Graphic 58" descr="Bar graph with upward trend">
              <a:extLst>
                <a:ext uri="{FF2B5EF4-FFF2-40B4-BE49-F238E27FC236}">
                  <a16:creationId xmlns:a16="http://schemas.microsoft.com/office/drawing/2014/main" id="{3BECE75E-7756-4A08-A47C-E9E07EC13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047508" y="1973709"/>
              <a:ext cx="559480" cy="569317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1489DA1-3379-4CF3-A5B7-926C8470023D}"/>
              </a:ext>
            </a:extLst>
          </p:cNvPr>
          <p:cNvGrpSpPr/>
          <p:nvPr/>
        </p:nvGrpSpPr>
        <p:grpSpPr>
          <a:xfrm>
            <a:off x="-707348" y="4894886"/>
            <a:ext cx="751792" cy="732041"/>
            <a:chOff x="-1189416" y="5117644"/>
            <a:chExt cx="866274" cy="85826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DBD21F5-DD4E-4C49-B302-DD08BC698D4D}"/>
                </a:ext>
              </a:extLst>
            </p:cNvPr>
            <p:cNvSpPr/>
            <p:nvPr/>
          </p:nvSpPr>
          <p:spPr>
            <a:xfrm>
              <a:off x="-1189416" y="5117644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5" name="Graphic 3" descr="Family with boy">
              <a:extLst>
                <a:ext uri="{FF2B5EF4-FFF2-40B4-BE49-F238E27FC236}">
                  <a16:creationId xmlns:a16="http://schemas.microsoft.com/office/drawing/2014/main" id="{E2ADBDF3-BA65-4056-8E71-29753A419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1074933" y="5224554"/>
              <a:ext cx="614330" cy="625131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36ED6F0-70E9-488C-9E02-03E7B040525A}"/>
              </a:ext>
            </a:extLst>
          </p:cNvPr>
          <p:cNvGrpSpPr/>
          <p:nvPr/>
        </p:nvGrpSpPr>
        <p:grpSpPr>
          <a:xfrm>
            <a:off x="-786835" y="3778321"/>
            <a:ext cx="772405" cy="749173"/>
            <a:chOff x="-1189416" y="4006255"/>
            <a:chExt cx="866274" cy="85826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E02ACEF-0D4A-4508-BEA3-6391B4F9E2B4}"/>
                </a:ext>
              </a:extLst>
            </p:cNvPr>
            <p:cNvSpPr/>
            <p:nvPr/>
          </p:nvSpPr>
          <p:spPr>
            <a:xfrm>
              <a:off x="-1189416" y="4006255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Graphic 5" descr="Filter">
              <a:extLst>
                <a:ext uri="{FF2B5EF4-FFF2-40B4-BE49-F238E27FC236}">
                  <a16:creationId xmlns:a16="http://schemas.microsoft.com/office/drawing/2014/main" id="{E833E5C2-30FD-4804-80F7-A20F1F7CE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1084528" y="4140621"/>
              <a:ext cx="633520" cy="644658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9D4EABE-E321-4711-AE0F-DB040883777F}"/>
              </a:ext>
            </a:extLst>
          </p:cNvPr>
          <p:cNvGrpSpPr/>
          <p:nvPr/>
        </p:nvGrpSpPr>
        <p:grpSpPr>
          <a:xfrm>
            <a:off x="877155" y="685705"/>
            <a:ext cx="762231" cy="757572"/>
            <a:chOff x="-1189416" y="753368"/>
            <a:chExt cx="866274" cy="85826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D911253-152F-41CD-A0B5-AD402A45B9ED}"/>
                </a:ext>
              </a:extLst>
            </p:cNvPr>
            <p:cNvSpPr/>
            <p:nvPr/>
          </p:nvSpPr>
          <p:spPr>
            <a:xfrm>
              <a:off x="-1189416" y="753368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7" name="Graphic 7" descr="Upward trend">
              <a:extLst>
                <a:ext uri="{FF2B5EF4-FFF2-40B4-BE49-F238E27FC236}">
                  <a16:creationId xmlns:a16="http://schemas.microsoft.com/office/drawing/2014/main" id="{D0FB9FC2-48CC-40BA-A616-D8C267D9B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1054471" y="869140"/>
              <a:ext cx="615894" cy="626722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1ED31DA-23FB-44E1-A678-5A13AAB92A33}"/>
              </a:ext>
            </a:extLst>
          </p:cNvPr>
          <p:cNvGrpSpPr/>
          <p:nvPr/>
        </p:nvGrpSpPr>
        <p:grpSpPr>
          <a:xfrm>
            <a:off x="-733836" y="2707005"/>
            <a:ext cx="726621" cy="720991"/>
            <a:chOff x="-1189416" y="2894867"/>
            <a:chExt cx="866274" cy="858267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D8B84A2-E93A-4907-8B5B-3DD9B2EC8E51}"/>
                </a:ext>
              </a:extLst>
            </p:cNvPr>
            <p:cNvSpPr/>
            <p:nvPr/>
          </p:nvSpPr>
          <p:spPr>
            <a:xfrm>
              <a:off x="-1189416" y="289486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Graphic 53" descr="Map with pin">
              <a:extLst>
                <a:ext uri="{FF2B5EF4-FFF2-40B4-BE49-F238E27FC236}">
                  <a16:creationId xmlns:a16="http://schemas.microsoft.com/office/drawing/2014/main" id="{DA371BD5-C546-4F5C-8A6C-109CFEDE8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1034398" y="2998189"/>
              <a:ext cx="577516" cy="587670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CD26BA09-E4B6-4D45-AD86-AFB98A5A5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800" y="143533"/>
            <a:ext cx="9404723" cy="1400530"/>
          </a:xfrm>
        </p:spPr>
        <p:txBody>
          <a:bodyPr/>
          <a:lstStyle/>
          <a:p>
            <a:r>
              <a:rPr lang="en-IN" dirty="0"/>
              <a:t> 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694E5F3-EBD3-4CEB-9E88-9C31D1DCCA32}"/>
              </a:ext>
            </a:extLst>
          </p:cNvPr>
          <p:cNvSpPr/>
          <p:nvPr/>
        </p:nvSpPr>
        <p:spPr>
          <a:xfrm rot="10800000">
            <a:off x="0" y="-8196242"/>
            <a:ext cx="1143100" cy="18521464"/>
          </a:xfrm>
          <a:custGeom>
            <a:avLst/>
            <a:gdLst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3401 w 1135781"/>
              <a:gd name="connsiteY2" fmla="*/ 9252267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4232 w 1140013"/>
              <a:gd name="connsiteY0" fmla="*/ 18521464 h 18521464"/>
              <a:gd name="connsiteX1" fmla="*/ 4232 w 1140013"/>
              <a:gd name="connsiteY1" fmla="*/ 10112967 h 18521464"/>
              <a:gd name="connsiteX2" fmla="*/ 531869 w 1140013"/>
              <a:gd name="connsiteY2" fmla="*/ 9254384 h 18521464"/>
              <a:gd name="connsiteX3" fmla="*/ 0 w 1140013"/>
              <a:gd name="connsiteY3" fmla="*/ 8704834 h 18521464"/>
              <a:gd name="connsiteX4" fmla="*/ 4232 w 1140013"/>
              <a:gd name="connsiteY4" fmla="*/ 0 h 18521464"/>
              <a:gd name="connsiteX5" fmla="*/ 1140013 w 1140013"/>
              <a:gd name="connsiteY5" fmla="*/ 0 h 18521464"/>
              <a:gd name="connsiteX6" fmla="*/ 1140013 w 1140013"/>
              <a:gd name="connsiteY6" fmla="*/ 18521464 h 18521464"/>
              <a:gd name="connsiteX7" fmla="*/ 4232 w 1140013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8683 w 1188696"/>
              <a:gd name="connsiteY3" fmla="*/ 8704834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6567 w 1188696"/>
              <a:gd name="connsiteY3" fmla="*/ 8588418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6348 w 1142129"/>
              <a:gd name="connsiteY0" fmla="*/ 18521464 h 18521464"/>
              <a:gd name="connsiteX1" fmla="*/ 10583 w 1142129"/>
              <a:gd name="connsiteY1" fmla="*/ 9958450 h 18521464"/>
              <a:gd name="connsiteX2" fmla="*/ 533985 w 1142129"/>
              <a:gd name="connsiteY2" fmla="*/ 9254384 h 18521464"/>
              <a:gd name="connsiteX3" fmla="*/ 0 w 1142129"/>
              <a:gd name="connsiteY3" fmla="*/ 8588418 h 18521464"/>
              <a:gd name="connsiteX4" fmla="*/ 6348 w 1142129"/>
              <a:gd name="connsiteY4" fmla="*/ 0 h 18521464"/>
              <a:gd name="connsiteX5" fmla="*/ 1142129 w 1142129"/>
              <a:gd name="connsiteY5" fmla="*/ 0 h 18521464"/>
              <a:gd name="connsiteX6" fmla="*/ 1142129 w 1142129"/>
              <a:gd name="connsiteY6" fmla="*/ 18521464 h 18521464"/>
              <a:gd name="connsiteX7" fmla="*/ 6348 w 1142129"/>
              <a:gd name="connsiteY7" fmla="*/ 18521464 h 18521464"/>
              <a:gd name="connsiteX0" fmla="*/ 6345 w 1142126"/>
              <a:gd name="connsiteY0" fmla="*/ 18521464 h 18521464"/>
              <a:gd name="connsiteX1" fmla="*/ 10580 w 1142126"/>
              <a:gd name="connsiteY1" fmla="*/ 9958450 h 18521464"/>
              <a:gd name="connsiteX2" fmla="*/ 533982 w 1142126"/>
              <a:gd name="connsiteY2" fmla="*/ 9254384 h 18521464"/>
              <a:gd name="connsiteX3" fmla="*/ 0 w 1142126"/>
              <a:gd name="connsiteY3" fmla="*/ 8537618 h 18521464"/>
              <a:gd name="connsiteX4" fmla="*/ 6345 w 1142126"/>
              <a:gd name="connsiteY4" fmla="*/ 0 h 18521464"/>
              <a:gd name="connsiteX5" fmla="*/ 1142126 w 1142126"/>
              <a:gd name="connsiteY5" fmla="*/ 0 h 18521464"/>
              <a:gd name="connsiteX6" fmla="*/ 1142126 w 1142126"/>
              <a:gd name="connsiteY6" fmla="*/ 18521464 h 18521464"/>
              <a:gd name="connsiteX7" fmla="*/ 6345 w 1142126"/>
              <a:gd name="connsiteY7" fmla="*/ 18521464 h 18521464"/>
              <a:gd name="connsiteX0" fmla="*/ 25395 w 1161176"/>
              <a:gd name="connsiteY0" fmla="*/ 18521464 h 18521464"/>
              <a:gd name="connsiteX1" fmla="*/ 29630 w 1161176"/>
              <a:gd name="connsiteY1" fmla="*/ 9958450 h 18521464"/>
              <a:gd name="connsiteX2" fmla="*/ 553032 w 1161176"/>
              <a:gd name="connsiteY2" fmla="*/ 9254384 h 18521464"/>
              <a:gd name="connsiteX3" fmla="*/ 0 w 1161176"/>
              <a:gd name="connsiteY3" fmla="*/ 8537618 h 18521464"/>
              <a:gd name="connsiteX4" fmla="*/ 25395 w 1161176"/>
              <a:gd name="connsiteY4" fmla="*/ 0 h 18521464"/>
              <a:gd name="connsiteX5" fmla="*/ 1161176 w 1161176"/>
              <a:gd name="connsiteY5" fmla="*/ 0 h 18521464"/>
              <a:gd name="connsiteX6" fmla="*/ 1161176 w 1161176"/>
              <a:gd name="connsiteY6" fmla="*/ 18521464 h 18521464"/>
              <a:gd name="connsiteX7" fmla="*/ 25395 w 1161176"/>
              <a:gd name="connsiteY7" fmla="*/ 18521464 h 18521464"/>
              <a:gd name="connsiteX0" fmla="*/ 149 w 1135930"/>
              <a:gd name="connsiteY0" fmla="*/ 18521464 h 18521464"/>
              <a:gd name="connsiteX1" fmla="*/ 4384 w 1135930"/>
              <a:gd name="connsiteY1" fmla="*/ 9958450 h 18521464"/>
              <a:gd name="connsiteX2" fmla="*/ 527786 w 1135930"/>
              <a:gd name="connsiteY2" fmla="*/ 9254384 h 18521464"/>
              <a:gd name="connsiteX3" fmla="*/ 6504 w 1135930"/>
              <a:gd name="connsiteY3" fmla="*/ 8515393 h 18521464"/>
              <a:gd name="connsiteX4" fmla="*/ 149 w 1135930"/>
              <a:gd name="connsiteY4" fmla="*/ 0 h 18521464"/>
              <a:gd name="connsiteX5" fmla="*/ 1135930 w 1135930"/>
              <a:gd name="connsiteY5" fmla="*/ 0 h 18521464"/>
              <a:gd name="connsiteX6" fmla="*/ 1135930 w 1135930"/>
              <a:gd name="connsiteY6" fmla="*/ 18521464 h 18521464"/>
              <a:gd name="connsiteX7" fmla="*/ 149 w 1135930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100251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870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7501 w 1135872"/>
              <a:gd name="connsiteY1" fmla="*/ 1000607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1279 w 1135997"/>
              <a:gd name="connsiteY1" fmla="*/ 1005052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5546 w 1138147"/>
              <a:gd name="connsiteY3" fmla="*/ 8512218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91 w 1135872"/>
              <a:gd name="connsiteY0" fmla="*/ 18521464 h 18521464"/>
              <a:gd name="connsiteX1" fmla="*/ 23384 w 1135872"/>
              <a:gd name="connsiteY1" fmla="*/ 9958450 h 18521464"/>
              <a:gd name="connsiteX2" fmla="*/ 537256 w 1135872"/>
              <a:gd name="connsiteY2" fmla="*/ 9251209 h 18521464"/>
              <a:gd name="connsiteX3" fmla="*/ 12799 w 1135872"/>
              <a:gd name="connsiteY3" fmla="*/ 85090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70 w 1135851"/>
              <a:gd name="connsiteY0" fmla="*/ 18521464 h 18521464"/>
              <a:gd name="connsiteX1" fmla="*/ 23363 w 1135851"/>
              <a:gd name="connsiteY1" fmla="*/ 9958450 h 18521464"/>
              <a:gd name="connsiteX2" fmla="*/ 537235 w 1135851"/>
              <a:gd name="connsiteY2" fmla="*/ 9251209 h 18521464"/>
              <a:gd name="connsiteX3" fmla="*/ 17858 w 1135851"/>
              <a:gd name="connsiteY3" fmla="*/ 8437923 h 18521464"/>
              <a:gd name="connsiteX4" fmla="*/ 70 w 1135851"/>
              <a:gd name="connsiteY4" fmla="*/ 0 h 18521464"/>
              <a:gd name="connsiteX5" fmla="*/ 1135851 w 1135851"/>
              <a:gd name="connsiteY5" fmla="*/ 0 h 18521464"/>
              <a:gd name="connsiteX6" fmla="*/ 1135851 w 1135851"/>
              <a:gd name="connsiteY6" fmla="*/ 18521464 h 18521464"/>
              <a:gd name="connsiteX7" fmla="*/ 70 w 1135851"/>
              <a:gd name="connsiteY7" fmla="*/ 18521464 h 18521464"/>
              <a:gd name="connsiteX0" fmla="*/ 2362 w 1138143"/>
              <a:gd name="connsiteY0" fmla="*/ 18521464 h 18521464"/>
              <a:gd name="connsiteX1" fmla="*/ 257 w 1138143"/>
              <a:gd name="connsiteY1" fmla="*/ 10100690 h 18521464"/>
              <a:gd name="connsiteX2" fmla="*/ 539527 w 1138143"/>
              <a:gd name="connsiteY2" fmla="*/ 9251209 h 18521464"/>
              <a:gd name="connsiteX3" fmla="*/ 20150 w 1138143"/>
              <a:gd name="connsiteY3" fmla="*/ 8437923 h 18521464"/>
              <a:gd name="connsiteX4" fmla="*/ 2362 w 1138143"/>
              <a:gd name="connsiteY4" fmla="*/ 0 h 18521464"/>
              <a:gd name="connsiteX5" fmla="*/ 1138143 w 1138143"/>
              <a:gd name="connsiteY5" fmla="*/ 0 h 18521464"/>
              <a:gd name="connsiteX6" fmla="*/ 1138143 w 1138143"/>
              <a:gd name="connsiteY6" fmla="*/ 18521464 h 18521464"/>
              <a:gd name="connsiteX7" fmla="*/ 2362 w 1138143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44484 w 1143100"/>
              <a:gd name="connsiteY2" fmla="*/ 925120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39404 w 1143100"/>
              <a:gd name="connsiteY2" fmla="*/ 923596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49368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100" h="18521464">
                <a:moveTo>
                  <a:pt x="7319" y="18521464"/>
                </a:moveTo>
                <a:cubicBezTo>
                  <a:pt x="8731" y="15667126"/>
                  <a:pt x="-1276" y="12909308"/>
                  <a:pt x="136" y="10054970"/>
                </a:cubicBezTo>
                <a:cubicBezTo>
                  <a:pt x="17268" y="9679876"/>
                  <a:pt x="489522" y="9617237"/>
                  <a:pt x="493684" y="9246129"/>
                </a:cubicBezTo>
                <a:cubicBezTo>
                  <a:pt x="497846" y="8875021"/>
                  <a:pt x="16842" y="8776329"/>
                  <a:pt x="25107" y="8437923"/>
                </a:cubicBezTo>
                <a:cubicBezTo>
                  <a:pt x="26518" y="5536312"/>
                  <a:pt x="5908" y="2901611"/>
                  <a:pt x="7319" y="0"/>
                </a:cubicBezTo>
                <a:lnTo>
                  <a:pt x="1143100" y="0"/>
                </a:lnTo>
                <a:lnTo>
                  <a:pt x="1143100" y="18521464"/>
                </a:lnTo>
                <a:lnTo>
                  <a:pt x="7319" y="185214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6" name="Graphic 53" descr="Map with pin">
            <a:hlinkClick r:id="rId12" action="ppaction://hlinksldjump"/>
            <a:extLst>
              <a:ext uri="{FF2B5EF4-FFF2-40B4-BE49-F238E27FC236}">
                <a16:creationId xmlns:a16="http://schemas.microsoft.com/office/drawing/2014/main" id="{7D1ED585-4D04-4CC7-BFB9-EFAB2955934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24241" y="2707005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7" name="Graphic 58" descr="Bar graph with 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29D062C8-3FC7-4536-984E-6EF83B9CA593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98983" y="1862671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8" name="Graphic 3" descr="Family with boy">
            <a:hlinkClick r:id="rId18" action="ppaction://hlinksldjump"/>
            <a:extLst>
              <a:ext uri="{FF2B5EF4-FFF2-40B4-BE49-F238E27FC236}">
                <a16:creationId xmlns:a16="http://schemas.microsoft.com/office/drawing/2014/main" id="{8CE43A3E-48F6-495E-AF52-CF9CCE28BB27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224241" y="4948340"/>
            <a:ext cx="614330" cy="625131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9" name="Graphic 28" descr="Filter">
            <a:hlinkClick r:id="rId21" action="ppaction://hlinksldjump"/>
            <a:extLst>
              <a:ext uri="{FF2B5EF4-FFF2-40B4-BE49-F238E27FC236}">
                <a16:creationId xmlns:a16="http://schemas.microsoft.com/office/drawing/2014/main" id="{2FC8CCEC-CB5D-46D1-B5EB-5F2BCEB11D0E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98983" y="3854637"/>
            <a:ext cx="633520" cy="644658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30" name="Graphic 7" descr="Upward trend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39A8C35-9244-40A4-904C-110456761D56}"/>
              </a:ext>
            </a:extLst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262825" y="818147"/>
            <a:ext cx="614330" cy="62513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graphicFrame>
        <p:nvGraphicFramePr>
          <p:cNvPr id="31" name="Chart 30">
            <a:extLst>
              <a:ext uri="{FF2B5EF4-FFF2-40B4-BE49-F238E27FC236}">
                <a16:creationId xmlns:a16="http://schemas.microsoft.com/office/drawing/2014/main" id="{CF4D0748-B709-43CE-B431-1DDA0D5230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366070"/>
              </p:ext>
            </p:extLst>
          </p:nvPr>
        </p:nvGraphicFramePr>
        <p:xfrm>
          <a:off x="1736333" y="1544063"/>
          <a:ext cx="9680190" cy="5170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6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DA3F730-5D79-4554-9CAD-E4BC5A49EAB7}"/>
              </a:ext>
            </a:extLst>
          </p:cNvPr>
          <p:cNvSpPr txBox="1"/>
          <p:nvPr/>
        </p:nvSpPr>
        <p:spPr>
          <a:xfrm>
            <a:off x="4839127" y="299715"/>
            <a:ext cx="37500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Top Sales Based on Products</a:t>
            </a:r>
          </a:p>
        </p:txBody>
      </p:sp>
    </p:spTree>
    <p:extLst>
      <p:ext uri="{BB962C8B-B14F-4D97-AF65-F5344CB8AC3E}">
        <p14:creationId xmlns:p14="http://schemas.microsoft.com/office/powerpoint/2010/main" val="1858632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70F0F15F-2885-41D3-BE92-5C5DC5069579}"/>
              </a:ext>
            </a:extLst>
          </p:cNvPr>
          <p:cNvGrpSpPr/>
          <p:nvPr/>
        </p:nvGrpSpPr>
        <p:grpSpPr>
          <a:xfrm>
            <a:off x="877155" y="1739517"/>
            <a:ext cx="746924" cy="743874"/>
            <a:chOff x="-1189416" y="1820627"/>
            <a:chExt cx="866274" cy="85826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D4C1ED4-ABB5-4D8C-973C-20499D24FCF5}"/>
                </a:ext>
              </a:extLst>
            </p:cNvPr>
            <p:cNvSpPr/>
            <p:nvPr/>
          </p:nvSpPr>
          <p:spPr>
            <a:xfrm>
              <a:off x="-1189416" y="182062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4" name="Graphic 58" descr="Bar graph with upward trend">
              <a:extLst>
                <a:ext uri="{FF2B5EF4-FFF2-40B4-BE49-F238E27FC236}">
                  <a16:creationId xmlns:a16="http://schemas.microsoft.com/office/drawing/2014/main" id="{3BECE75E-7756-4A08-A47C-E9E07EC13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-1047508" y="1973709"/>
              <a:ext cx="559480" cy="569317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1489DA1-3379-4CF3-A5B7-926C8470023D}"/>
              </a:ext>
            </a:extLst>
          </p:cNvPr>
          <p:cNvGrpSpPr/>
          <p:nvPr/>
        </p:nvGrpSpPr>
        <p:grpSpPr>
          <a:xfrm>
            <a:off x="-707348" y="4894886"/>
            <a:ext cx="751792" cy="732041"/>
            <a:chOff x="-1189416" y="5117644"/>
            <a:chExt cx="866274" cy="85826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DBD21F5-DD4E-4C49-B302-DD08BC698D4D}"/>
                </a:ext>
              </a:extLst>
            </p:cNvPr>
            <p:cNvSpPr/>
            <p:nvPr/>
          </p:nvSpPr>
          <p:spPr>
            <a:xfrm>
              <a:off x="-1189416" y="5117644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5" name="Graphic 3" descr="Family with boy">
              <a:extLst>
                <a:ext uri="{FF2B5EF4-FFF2-40B4-BE49-F238E27FC236}">
                  <a16:creationId xmlns:a16="http://schemas.microsoft.com/office/drawing/2014/main" id="{E2ADBDF3-BA65-4056-8E71-29753A419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1074933" y="5224554"/>
              <a:ext cx="614330" cy="625131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36ED6F0-70E9-488C-9E02-03E7B040525A}"/>
              </a:ext>
            </a:extLst>
          </p:cNvPr>
          <p:cNvGrpSpPr/>
          <p:nvPr/>
        </p:nvGrpSpPr>
        <p:grpSpPr>
          <a:xfrm>
            <a:off x="-786835" y="3778321"/>
            <a:ext cx="772405" cy="749173"/>
            <a:chOff x="-1189416" y="4006255"/>
            <a:chExt cx="866274" cy="85826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E02ACEF-0D4A-4508-BEA3-6391B4F9E2B4}"/>
                </a:ext>
              </a:extLst>
            </p:cNvPr>
            <p:cNvSpPr/>
            <p:nvPr/>
          </p:nvSpPr>
          <p:spPr>
            <a:xfrm>
              <a:off x="-1189416" y="4006255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Graphic 5" descr="Filter">
              <a:extLst>
                <a:ext uri="{FF2B5EF4-FFF2-40B4-BE49-F238E27FC236}">
                  <a16:creationId xmlns:a16="http://schemas.microsoft.com/office/drawing/2014/main" id="{E833E5C2-30FD-4804-80F7-A20F1F7CE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-1084528" y="4140621"/>
              <a:ext cx="633520" cy="644658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9D4EABE-E321-4711-AE0F-DB040883777F}"/>
              </a:ext>
            </a:extLst>
          </p:cNvPr>
          <p:cNvGrpSpPr/>
          <p:nvPr/>
        </p:nvGrpSpPr>
        <p:grpSpPr>
          <a:xfrm>
            <a:off x="-715571" y="781928"/>
            <a:ext cx="726621" cy="732093"/>
            <a:chOff x="-1189416" y="753368"/>
            <a:chExt cx="866274" cy="85826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D911253-152F-41CD-A0B5-AD402A45B9ED}"/>
                </a:ext>
              </a:extLst>
            </p:cNvPr>
            <p:cNvSpPr/>
            <p:nvPr/>
          </p:nvSpPr>
          <p:spPr>
            <a:xfrm>
              <a:off x="-1189416" y="753368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7" name="Graphic 7" descr="Upward trend">
              <a:extLst>
                <a:ext uri="{FF2B5EF4-FFF2-40B4-BE49-F238E27FC236}">
                  <a16:creationId xmlns:a16="http://schemas.microsoft.com/office/drawing/2014/main" id="{D0FB9FC2-48CC-40BA-A616-D8C267D9B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-1054471" y="869140"/>
              <a:ext cx="615894" cy="626722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1ED31DA-23FB-44E1-A678-5A13AAB92A33}"/>
              </a:ext>
            </a:extLst>
          </p:cNvPr>
          <p:cNvGrpSpPr/>
          <p:nvPr/>
        </p:nvGrpSpPr>
        <p:grpSpPr>
          <a:xfrm>
            <a:off x="-721096" y="2651241"/>
            <a:ext cx="726621" cy="720991"/>
            <a:chOff x="-1189416" y="2894867"/>
            <a:chExt cx="866274" cy="858267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D8B84A2-E93A-4907-8B5B-3DD9B2EC8E51}"/>
                </a:ext>
              </a:extLst>
            </p:cNvPr>
            <p:cNvSpPr/>
            <p:nvPr/>
          </p:nvSpPr>
          <p:spPr>
            <a:xfrm>
              <a:off x="-1189416" y="289486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Graphic 53" descr="Map with pin">
              <a:extLst>
                <a:ext uri="{FF2B5EF4-FFF2-40B4-BE49-F238E27FC236}">
                  <a16:creationId xmlns:a16="http://schemas.microsoft.com/office/drawing/2014/main" id="{DA371BD5-C546-4F5C-8A6C-109CFEDE8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-1034398" y="2998189"/>
              <a:ext cx="577516" cy="587670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CD26BA09-E4B6-4D45-AD86-AFB98A5A5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444" y="818147"/>
            <a:ext cx="2396692" cy="467210"/>
          </a:xfrm>
        </p:spPr>
        <p:txBody>
          <a:bodyPr/>
          <a:lstStyle/>
          <a:p>
            <a:r>
              <a:rPr lang="en-IN" dirty="0"/>
              <a:t> 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694E5F3-EBD3-4CEB-9E88-9C31D1DCCA32}"/>
              </a:ext>
            </a:extLst>
          </p:cNvPr>
          <p:cNvSpPr/>
          <p:nvPr/>
        </p:nvSpPr>
        <p:spPr>
          <a:xfrm rot="10800000">
            <a:off x="1" y="-7185591"/>
            <a:ext cx="1143100" cy="18521464"/>
          </a:xfrm>
          <a:custGeom>
            <a:avLst/>
            <a:gdLst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3401 w 1135781"/>
              <a:gd name="connsiteY2" fmla="*/ 9252267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4232 w 1140013"/>
              <a:gd name="connsiteY0" fmla="*/ 18521464 h 18521464"/>
              <a:gd name="connsiteX1" fmla="*/ 4232 w 1140013"/>
              <a:gd name="connsiteY1" fmla="*/ 10112967 h 18521464"/>
              <a:gd name="connsiteX2" fmla="*/ 531869 w 1140013"/>
              <a:gd name="connsiteY2" fmla="*/ 9254384 h 18521464"/>
              <a:gd name="connsiteX3" fmla="*/ 0 w 1140013"/>
              <a:gd name="connsiteY3" fmla="*/ 8704834 h 18521464"/>
              <a:gd name="connsiteX4" fmla="*/ 4232 w 1140013"/>
              <a:gd name="connsiteY4" fmla="*/ 0 h 18521464"/>
              <a:gd name="connsiteX5" fmla="*/ 1140013 w 1140013"/>
              <a:gd name="connsiteY5" fmla="*/ 0 h 18521464"/>
              <a:gd name="connsiteX6" fmla="*/ 1140013 w 1140013"/>
              <a:gd name="connsiteY6" fmla="*/ 18521464 h 18521464"/>
              <a:gd name="connsiteX7" fmla="*/ 4232 w 1140013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8683 w 1188696"/>
              <a:gd name="connsiteY3" fmla="*/ 8704834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6567 w 1188696"/>
              <a:gd name="connsiteY3" fmla="*/ 8588418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6348 w 1142129"/>
              <a:gd name="connsiteY0" fmla="*/ 18521464 h 18521464"/>
              <a:gd name="connsiteX1" fmla="*/ 10583 w 1142129"/>
              <a:gd name="connsiteY1" fmla="*/ 9958450 h 18521464"/>
              <a:gd name="connsiteX2" fmla="*/ 533985 w 1142129"/>
              <a:gd name="connsiteY2" fmla="*/ 9254384 h 18521464"/>
              <a:gd name="connsiteX3" fmla="*/ 0 w 1142129"/>
              <a:gd name="connsiteY3" fmla="*/ 8588418 h 18521464"/>
              <a:gd name="connsiteX4" fmla="*/ 6348 w 1142129"/>
              <a:gd name="connsiteY4" fmla="*/ 0 h 18521464"/>
              <a:gd name="connsiteX5" fmla="*/ 1142129 w 1142129"/>
              <a:gd name="connsiteY5" fmla="*/ 0 h 18521464"/>
              <a:gd name="connsiteX6" fmla="*/ 1142129 w 1142129"/>
              <a:gd name="connsiteY6" fmla="*/ 18521464 h 18521464"/>
              <a:gd name="connsiteX7" fmla="*/ 6348 w 1142129"/>
              <a:gd name="connsiteY7" fmla="*/ 18521464 h 18521464"/>
              <a:gd name="connsiteX0" fmla="*/ 6345 w 1142126"/>
              <a:gd name="connsiteY0" fmla="*/ 18521464 h 18521464"/>
              <a:gd name="connsiteX1" fmla="*/ 10580 w 1142126"/>
              <a:gd name="connsiteY1" fmla="*/ 9958450 h 18521464"/>
              <a:gd name="connsiteX2" fmla="*/ 533982 w 1142126"/>
              <a:gd name="connsiteY2" fmla="*/ 9254384 h 18521464"/>
              <a:gd name="connsiteX3" fmla="*/ 0 w 1142126"/>
              <a:gd name="connsiteY3" fmla="*/ 8537618 h 18521464"/>
              <a:gd name="connsiteX4" fmla="*/ 6345 w 1142126"/>
              <a:gd name="connsiteY4" fmla="*/ 0 h 18521464"/>
              <a:gd name="connsiteX5" fmla="*/ 1142126 w 1142126"/>
              <a:gd name="connsiteY5" fmla="*/ 0 h 18521464"/>
              <a:gd name="connsiteX6" fmla="*/ 1142126 w 1142126"/>
              <a:gd name="connsiteY6" fmla="*/ 18521464 h 18521464"/>
              <a:gd name="connsiteX7" fmla="*/ 6345 w 1142126"/>
              <a:gd name="connsiteY7" fmla="*/ 18521464 h 18521464"/>
              <a:gd name="connsiteX0" fmla="*/ 25395 w 1161176"/>
              <a:gd name="connsiteY0" fmla="*/ 18521464 h 18521464"/>
              <a:gd name="connsiteX1" fmla="*/ 29630 w 1161176"/>
              <a:gd name="connsiteY1" fmla="*/ 9958450 h 18521464"/>
              <a:gd name="connsiteX2" fmla="*/ 553032 w 1161176"/>
              <a:gd name="connsiteY2" fmla="*/ 9254384 h 18521464"/>
              <a:gd name="connsiteX3" fmla="*/ 0 w 1161176"/>
              <a:gd name="connsiteY3" fmla="*/ 8537618 h 18521464"/>
              <a:gd name="connsiteX4" fmla="*/ 25395 w 1161176"/>
              <a:gd name="connsiteY4" fmla="*/ 0 h 18521464"/>
              <a:gd name="connsiteX5" fmla="*/ 1161176 w 1161176"/>
              <a:gd name="connsiteY5" fmla="*/ 0 h 18521464"/>
              <a:gd name="connsiteX6" fmla="*/ 1161176 w 1161176"/>
              <a:gd name="connsiteY6" fmla="*/ 18521464 h 18521464"/>
              <a:gd name="connsiteX7" fmla="*/ 25395 w 1161176"/>
              <a:gd name="connsiteY7" fmla="*/ 18521464 h 18521464"/>
              <a:gd name="connsiteX0" fmla="*/ 149 w 1135930"/>
              <a:gd name="connsiteY0" fmla="*/ 18521464 h 18521464"/>
              <a:gd name="connsiteX1" fmla="*/ 4384 w 1135930"/>
              <a:gd name="connsiteY1" fmla="*/ 9958450 h 18521464"/>
              <a:gd name="connsiteX2" fmla="*/ 527786 w 1135930"/>
              <a:gd name="connsiteY2" fmla="*/ 9254384 h 18521464"/>
              <a:gd name="connsiteX3" fmla="*/ 6504 w 1135930"/>
              <a:gd name="connsiteY3" fmla="*/ 8515393 h 18521464"/>
              <a:gd name="connsiteX4" fmla="*/ 149 w 1135930"/>
              <a:gd name="connsiteY4" fmla="*/ 0 h 18521464"/>
              <a:gd name="connsiteX5" fmla="*/ 1135930 w 1135930"/>
              <a:gd name="connsiteY5" fmla="*/ 0 h 18521464"/>
              <a:gd name="connsiteX6" fmla="*/ 1135930 w 1135930"/>
              <a:gd name="connsiteY6" fmla="*/ 18521464 h 18521464"/>
              <a:gd name="connsiteX7" fmla="*/ 149 w 1135930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100251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870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7501 w 1135872"/>
              <a:gd name="connsiteY1" fmla="*/ 1000607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1279 w 1135997"/>
              <a:gd name="connsiteY1" fmla="*/ 1005052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5546 w 1138147"/>
              <a:gd name="connsiteY3" fmla="*/ 8512218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91 w 1135872"/>
              <a:gd name="connsiteY0" fmla="*/ 18521464 h 18521464"/>
              <a:gd name="connsiteX1" fmla="*/ 23384 w 1135872"/>
              <a:gd name="connsiteY1" fmla="*/ 9958450 h 18521464"/>
              <a:gd name="connsiteX2" fmla="*/ 537256 w 1135872"/>
              <a:gd name="connsiteY2" fmla="*/ 9251209 h 18521464"/>
              <a:gd name="connsiteX3" fmla="*/ 12799 w 1135872"/>
              <a:gd name="connsiteY3" fmla="*/ 85090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70 w 1135851"/>
              <a:gd name="connsiteY0" fmla="*/ 18521464 h 18521464"/>
              <a:gd name="connsiteX1" fmla="*/ 23363 w 1135851"/>
              <a:gd name="connsiteY1" fmla="*/ 9958450 h 18521464"/>
              <a:gd name="connsiteX2" fmla="*/ 537235 w 1135851"/>
              <a:gd name="connsiteY2" fmla="*/ 9251209 h 18521464"/>
              <a:gd name="connsiteX3" fmla="*/ 17858 w 1135851"/>
              <a:gd name="connsiteY3" fmla="*/ 8437923 h 18521464"/>
              <a:gd name="connsiteX4" fmla="*/ 70 w 1135851"/>
              <a:gd name="connsiteY4" fmla="*/ 0 h 18521464"/>
              <a:gd name="connsiteX5" fmla="*/ 1135851 w 1135851"/>
              <a:gd name="connsiteY5" fmla="*/ 0 h 18521464"/>
              <a:gd name="connsiteX6" fmla="*/ 1135851 w 1135851"/>
              <a:gd name="connsiteY6" fmla="*/ 18521464 h 18521464"/>
              <a:gd name="connsiteX7" fmla="*/ 70 w 1135851"/>
              <a:gd name="connsiteY7" fmla="*/ 18521464 h 18521464"/>
              <a:gd name="connsiteX0" fmla="*/ 2362 w 1138143"/>
              <a:gd name="connsiteY0" fmla="*/ 18521464 h 18521464"/>
              <a:gd name="connsiteX1" fmla="*/ 257 w 1138143"/>
              <a:gd name="connsiteY1" fmla="*/ 10100690 h 18521464"/>
              <a:gd name="connsiteX2" fmla="*/ 539527 w 1138143"/>
              <a:gd name="connsiteY2" fmla="*/ 9251209 h 18521464"/>
              <a:gd name="connsiteX3" fmla="*/ 20150 w 1138143"/>
              <a:gd name="connsiteY3" fmla="*/ 8437923 h 18521464"/>
              <a:gd name="connsiteX4" fmla="*/ 2362 w 1138143"/>
              <a:gd name="connsiteY4" fmla="*/ 0 h 18521464"/>
              <a:gd name="connsiteX5" fmla="*/ 1138143 w 1138143"/>
              <a:gd name="connsiteY5" fmla="*/ 0 h 18521464"/>
              <a:gd name="connsiteX6" fmla="*/ 1138143 w 1138143"/>
              <a:gd name="connsiteY6" fmla="*/ 18521464 h 18521464"/>
              <a:gd name="connsiteX7" fmla="*/ 2362 w 1138143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44484 w 1143100"/>
              <a:gd name="connsiteY2" fmla="*/ 925120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39404 w 1143100"/>
              <a:gd name="connsiteY2" fmla="*/ 923596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49368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100" h="18521464">
                <a:moveTo>
                  <a:pt x="7319" y="18521464"/>
                </a:moveTo>
                <a:cubicBezTo>
                  <a:pt x="8731" y="15667126"/>
                  <a:pt x="-1276" y="12909308"/>
                  <a:pt x="136" y="10054970"/>
                </a:cubicBezTo>
                <a:cubicBezTo>
                  <a:pt x="17268" y="9679876"/>
                  <a:pt x="489522" y="9617237"/>
                  <a:pt x="493684" y="9246129"/>
                </a:cubicBezTo>
                <a:cubicBezTo>
                  <a:pt x="497846" y="8875021"/>
                  <a:pt x="16842" y="8776329"/>
                  <a:pt x="25107" y="8437923"/>
                </a:cubicBezTo>
                <a:cubicBezTo>
                  <a:pt x="26518" y="5536312"/>
                  <a:pt x="5908" y="2901611"/>
                  <a:pt x="7319" y="0"/>
                </a:cubicBezTo>
                <a:lnTo>
                  <a:pt x="1143100" y="0"/>
                </a:lnTo>
                <a:lnTo>
                  <a:pt x="1143100" y="18521464"/>
                </a:lnTo>
                <a:lnTo>
                  <a:pt x="7319" y="185214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6" name="Graphic 53" descr="Map with pin">
            <a:hlinkClick r:id="rId13" action="ppaction://hlinksldjump"/>
            <a:extLst>
              <a:ext uri="{FF2B5EF4-FFF2-40B4-BE49-F238E27FC236}">
                <a16:creationId xmlns:a16="http://schemas.microsoft.com/office/drawing/2014/main" id="{7D1ED585-4D04-4CC7-BFB9-EFAB2955934C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24241" y="2707005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7" name="Graphic 58" descr="Bar graph with upward trend">
            <a:hlinkClick r:id="rId16" action="ppaction://hlinksldjump"/>
            <a:extLst>
              <a:ext uri="{FF2B5EF4-FFF2-40B4-BE49-F238E27FC236}">
                <a16:creationId xmlns:a16="http://schemas.microsoft.com/office/drawing/2014/main" id="{29D062C8-3FC7-4536-984E-6EF83B9CA593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98983" y="1862671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8" name="Graphic 3" descr="Family with boy">
            <a:hlinkClick r:id="rId19" action="ppaction://hlinksldjump"/>
            <a:extLst>
              <a:ext uri="{FF2B5EF4-FFF2-40B4-BE49-F238E27FC236}">
                <a16:creationId xmlns:a16="http://schemas.microsoft.com/office/drawing/2014/main" id="{8CE43A3E-48F6-495E-AF52-CF9CCE28BB27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262825" y="4963983"/>
            <a:ext cx="614330" cy="625131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9" name="Graphic 28" descr="Filter">
            <a:hlinkClick r:id="rId22" action="ppaction://hlinksldjump"/>
            <a:extLst>
              <a:ext uri="{FF2B5EF4-FFF2-40B4-BE49-F238E27FC236}">
                <a16:creationId xmlns:a16="http://schemas.microsoft.com/office/drawing/2014/main" id="{2FC8CCEC-CB5D-46D1-B5EB-5F2BCEB11D0E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198983" y="3854637"/>
            <a:ext cx="633520" cy="644658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30" name="Graphic 7" descr="Upward trend">
            <a:hlinkClick r:id="rId13" action="ppaction://hlinksldjump"/>
            <a:extLst>
              <a:ext uri="{FF2B5EF4-FFF2-40B4-BE49-F238E27FC236}">
                <a16:creationId xmlns:a16="http://schemas.microsoft.com/office/drawing/2014/main" id="{E39A8C35-9244-40A4-904C-110456761D56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62825" y="818147"/>
            <a:ext cx="614330" cy="62513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2A4E17C7-E748-4EB7-992F-7715C977D6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4964988"/>
              </p:ext>
            </p:extLst>
          </p:nvPr>
        </p:nvGraphicFramePr>
        <p:xfrm>
          <a:off x="1624080" y="603278"/>
          <a:ext cx="10305096" cy="57050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7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97FBB57-C0C1-4337-AA8D-91AE10C06A34}"/>
              </a:ext>
            </a:extLst>
          </p:cNvPr>
          <p:cNvSpPr txBox="1"/>
          <p:nvPr/>
        </p:nvSpPr>
        <p:spPr>
          <a:xfrm>
            <a:off x="4444394" y="187779"/>
            <a:ext cx="4664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Sales Trendline on Quarterly Basis</a:t>
            </a:r>
          </a:p>
        </p:txBody>
      </p:sp>
    </p:spTree>
    <p:extLst>
      <p:ext uri="{BB962C8B-B14F-4D97-AF65-F5344CB8AC3E}">
        <p14:creationId xmlns:p14="http://schemas.microsoft.com/office/powerpoint/2010/main" val="3285754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70F0F15F-2885-41D3-BE92-5C5DC5069579}"/>
              </a:ext>
            </a:extLst>
          </p:cNvPr>
          <p:cNvGrpSpPr/>
          <p:nvPr/>
        </p:nvGrpSpPr>
        <p:grpSpPr>
          <a:xfrm>
            <a:off x="-786835" y="1812145"/>
            <a:ext cx="764681" cy="749172"/>
            <a:chOff x="-1189416" y="1820627"/>
            <a:chExt cx="866274" cy="85826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D4C1ED4-ABB5-4D8C-973C-20499D24FCF5}"/>
                </a:ext>
              </a:extLst>
            </p:cNvPr>
            <p:cNvSpPr/>
            <p:nvPr/>
          </p:nvSpPr>
          <p:spPr>
            <a:xfrm>
              <a:off x="-1189416" y="182062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4" name="Graphic 58" descr="Bar graph with upward trend">
              <a:extLst>
                <a:ext uri="{FF2B5EF4-FFF2-40B4-BE49-F238E27FC236}">
                  <a16:creationId xmlns:a16="http://schemas.microsoft.com/office/drawing/2014/main" id="{3BECE75E-7756-4A08-A47C-E9E07EC13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047508" y="1973709"/>
              <a:ext cx="559480" cy="569317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1489DA1-3379-4CF3-A5B7-926C8470023D}"/>
              </a:ext>
            </a:extLst>
          </p:cNvPr>
          <p:cNvGrpSpPr/>
          <p:nvPr/>
        </p:nvGrpSpPr>
        <p:grpSpPr>
          <a:xfrm>
            <a:off x="-707348" y="4894886"/>
            <a:ext cx="744274" cy="732040"/>
            <a:chOff x="-1189416" y="5117644"/>
            <a:chExt cx="866274" cy="85826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DBD21F5-DD4E-4C49-B302-DD08BC698D4D}"/>
                </a:ext>
              </a:extLst>
            </p:cNvPr>
            <p:cNvSpPr/>
            <p:nvPr/>
          </p:nvSpPr>
          <p:spPr>
            <a:xfrm>
              <a:off x="-1189416" y="5117644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5" name="Graphic 3" descr="Family with boy">
              <a:extLst>
                <a:ext uri="{FF2B5EF4-FFF2-40B4-BE49-F238E27FC236}">
                  <a16:creationId xmlns:a16="http://schemas.microsoft.com/office/drawing/2014/main" id="{E2ADBDF3-BA65-4056-8E71-29753A419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1074933" y="5224554"/>
              <a:ext cx="614330" cy="625131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36ED6F0-70E9-488C-9E02-03E7B040525A}"/>
              </a:ext>
            </a:extLst>
          </p:cNvPr>
          <p:cNvGrpSpPr/>
          <p:nvPr/>
        </p:nvGrpSpPr>
        <p:grpSpPr>
          <a:xfrm>
            <a:off x="-786835" y="3778321"/>
            <a:ext cx="764681" cy="749173"/>
            <a:chOff x="-1189416" y="4006255"/>
            <a:chExt cx="866274" cy="85826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E02ACEF-0D4A-4508-BEA3-6391B4F9E2B4}"/>
                </a:ext>
              </a:extLst>
            </p:cNvPr>
            <p:cNvSpPr/>
            <p:nvPr/>
          </p:nvSpPr>
          <p:spPr>
            <a:xfrm>
              <a:off x="-1189416" y="4006255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Graphic 5" descr="Filter">
              <a:extLst>
                <a:ext uri="{FF2B5EF4-FFF2-40B4-BE49-F238E27FC236}">
                  <a16:creationId xmlns:a16="http://schemas.microsoft.com/office/drawing/2014/main" id="{E833E5C2-30FD-4804-80F7-A20F1F7CE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1084528" y="4140621"/>
              <a:ext cx="633520" cy="644658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9D4EABE-E321-4711-AE0F-DB040883777F}"/>
              </a:ext>
            </a:extLst>
          </p:cNvPr>
          <p:cNvGrpSpPr/>
          <p:nvPr/>
        </p:nvGrpSpPr>
        <p:grpSpPr>
          <a:xfrm>
            <a:off x="-715571" y="781928"/>
            <a:ext cx="719355" cy="732092"/>
            <a:chOff x="-1189416" y="753368"/>
            <a:chExt cx="866274" cy="85826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D911253-152F-41CD-A0B5-AD402A45B9ED}"/>
                </a:ext>
              </a:extLst>
            </p:cNvPr>
            <p:cNvSpPr/>
            <p:nvPr/>
          </p:nvSpPr>
          <p:spPr>
            <a:xfrm>
              <a:off x="-1189416" y="753368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7" name="Graphic 7" descr="Upward trend">
              <a:extLst>
                <a:ext uri="{FF2B5EF4-FFF2-40B4-BE49-F238E27FC236}">
                  <a16:creationId xmlns:a16="http://schemas.microsoft.com/office/drawing/2014/main" id="{D0FB9FC2-48CC-40BA-A616-D8C267D9B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1054471" y="869140"/>
              <a:ext cx="615894" cy="626722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1ED31DA-23FB-44E1-A678-5A13AAB92A33}"/>
              </a:ext>
            </a:extLst>
          </p:cNvPr>
          <p:cNvGrpSpPr/>
          <p:nvPr/>
        </p:nvGrpSpPr>
        <p:grpSpPr>
          <a:xfrm>
            <a:off x="877155" y="2606733"/>
            <a:ext cx="719355" cy="720990"/>
            <a:chOff x="-1189416" y="2894867"/>
            <a:chExt cx="866274" cy="858267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D8B84A2-E93A-4907-8B5B-3DD9B2EC8E51}"/>
                </a:ext>
              </a:extLst>
            </p:cNvPr>
            <p:cNvSpPr/>
            <p:nvPr/>
          </p:nvSpPr>
          <p:spPr>
            <a:xfrm>
              <a:off x="-1189416" y="289486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Graphic 53" descr="Map with pin">
              <a:extLst>
                <a:ext uri="{FF2B5EF4-FFF2-40B4-BE49-F238E27FC236}">
                  <a16:creationId xmlns:a16="http://schemas.microsoft.com/office/drawing/2014/main" id="{DA371BD5-C546-4F5C-8A6C-109CFEDE8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1034398" y="2998189"/>
              <a:ext cx="577516" cy="587670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694E5F3-EBD3-4CEB-9E88-9C31D1DCCA32}"/>
              </a:ext>
            </a:extLst>
          </p:cNvPr>
          <p:cNvSpPr/>
          <p:nvPr/>
        </p:nvSpPr>
        <p:spPr>
          <a:xfrm rot="10800000">
            <a:off x="1" y="-6297351"/>
            <a:ext cx="1143100" cy="18521464"/>
          </a:xfrm>
          <a:custGeom>
            <a:avLst/>
            <a:gdLst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3401 w 1135781"/>
              <a:gd name="connsiteY2" fmla="*/ 9252267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4232 w 1140013"/>
              <a:gd name="connsiteY0" fmla="*/ 18521464 h 18521464"/>
              <a:gd name="connsiteX1" fmla="*/ 4232 w 1140013"/>
              <a:gd name="connsiteY1" fmla="*/ 10112967 h 18521464"/>
              <a:gd name="connsiteX2" fmla="*/ 531869 w 1140013"/>
              <a:gd name="connsiteY2" fmla="*/ 9254384 h 18521464"/>
              <a:gd name="connsiteX3" fmla="*/ 0 w 1140013"/>
              <a:gd name="connsiteY3" fmla="*/ 8704834 h 18521464"/>
              <a:gd name="connsiteX4" fmla="*/ 4232 w 1140013"/>
              <a:gd name="connsiteY4" fmla="*/ 0 h 18521464"/>
              <a:gd name="connsiteX5" fmla="*/ 1140013 w 1140013"/>
              <a:gd name="connsiteY5" fmla="*/ 0 h 18521464"/>
              <a:gd name="connsiteX6" fmla="*/ 1140013 w 1140013"/>
              <a:gd name="connsiteY6" fmla="*/ 18521464 h 18521464"/>
              <a:gd name="connsiteX7" fmla="*/ 4232 w 1140013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8683 w 1188696"/>
              <a:gd name="connsiteY3" fmla="*/ 8704834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6567 w 1188696"/>
              <a:gd name="connsiteY3" fmla="*/ 8588418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6348 w 1142129"/>
              <a:gd name="connsiteY0" fmla="*/ 18521464 h 18521464"/>
              <a:gd name="connsiteX1" fmla="*/ 10583 w 1142129"/>
              <a:gd name="connsiteY1" fmla="*/ 9958450 h 18521464"/>
              <a:gd name="connsiteX2" fmla="*/ 533985 w 1142129"/>
              <a:gd name="connsiteY2" fmla="*/ 9254384 h 18521464"/>
              <a:gd name="connsiteX3" fmla="*/ 0 w 1142129"/>
              <a:gd name="connsiteY3" fmla="*/ 8588418 h 18521464"/>
              <a:gd name="connsiteX4" fmla="*/ 6348 w 1142129"/>
              <a:gd name="connsiteY4" fmla="*/ 0 h 18521464"/>
              <a:gd name="connsiteX5" fmla="*/ 1142129 w 1142129"/>
              <a:gd name="connsiteY5" fmla="*/ 0 h 18521464"/>
              <a:gd name="connsiteX6" fmla="*/ 1142129 w 1142129"/>
              <a:gd name="connsiteY6" fmla="*/ 18521464 h 18521464"/>
              <a:gd name="connsiteX7" fmla="*/ 6348 w 1142129"/>
              <a:gd name="connsiteY7" fmla="*/ 18521464 h 18521464"/>
              <a:gd name="connsiteX0" fmla="*/ 6345 w 1142126"/>
              <a:gd name="connsiteY0" fmla="*/ 18521464 h 18521464"/>
              <a:gd name="connsiteX1" fmla="*/ 10580 w 1142126"/>
              <a:gd name="connsiteY1" fmla="*/ 9958450 h 18521464"/>
              <a:gd name="connsiteX2" fmla="*/ 533982 w 1142126"/>
              <a:gd name="connsiteY2" fmla="*/ 9254384 h 18521464"/>
              <a:gd name="connsiteX3" fmla="*/ 0 w 1142126"/>
              <a:gd name="connsiteY3" fmla="*/ 8537618 h 18521464"/>
              <a:gd name="connsiteX4" fmla="*/ 6345 w 1142126"/>
              <a:gd name="connsiteY4" fmla="*/ 0 h 18521464"/>
              <a:gd name="connsiteX5" fmla="*/ 1142126 w 1142126"/>
              <a:gd name="connsiteY5" fmla="*/ 0 h 18521464"/>
              <a:gd name="connsiteX6" fmla="*/ 1142126 w 1142126"/>
              <a:gd name="connsiteY6" fmla="*/ 18521464 h 18521464"/>
              <a:gd name="connsiteX7" fmla="*/ 6345 w 1142126"/>
              <a:gd name="connsiteY7" fmla="*/ 18521464 h 18521464"/>
              <a:gd name="connsiteX0" fmla="*/ 25395 w 1161176"/>
              <a:gd name="connsiteY0" fmla="*/ 18521464 h 18521464"/>
              <a:gd name="connsiteX1" fmla="*/ 29630 w 1161176"/>
              <a:gd name="connsiteY1" fmla="*/ 9958450 h 18521464"/>
              <a:gd name="connsiteX2" fmla="*/ 553032 w 1161176"/>
              <a:gd name="connsiteY2" fmla="*/ 9254384 h 18521464"/>
              <a:gd name="connsiteX3" fmla="*/ 0 w 1161176"/>
              <a:gd name="connsiteY3" fmla="*/ 8537618 h 18521464"/>
              <a:gd name="connsiteX4" fmla="*/ 25395 w 1161176"/>
              <a:gd name="connsiteY4" fmla="*/ 0 h 18521464"/>
              <a:gd name="connsiteX5" fmla="*/ 1161176 w 1161176"/>
              <a:gd name="connsiteY5" fmla="*/ 0 h 18521464"/>
              <a:gd name="connsiteX6" fmla="*/ 1161176 w 1161176"/>
              <a:gd name="connsiteY6" fmla="*/ 18521464 h 18521464"/>
              <a:gd name="connsiteX7" fmla="*/ 25395 w 1161176"/>
              <a:gd name="connsiteY7" fmla="*/ 18521464 h 18521464"/>
              <a:gd name="connsiteX0" fmla="*/ 149 w 1135930"/>
              <a:gd name="connsiteY0" fmla="*/ 18521464 h 18521464"/>
              <a:gd name="connsiteX1" fmla="*/ 4384 w 1135930"/>
              <a:gd name="connsiteY1" fmla="*/ 9958450 h 18521464"/>
              <a:gd name="connsiteX2" fmla="*/ 527786 w 1135930"/>
              <a:gd name="connsiteY2" fmla="*/ 9254384 h 18521464"/>
              <a:gd name="connsiteX3" fmla="*/ 6504 w 1135930"/>
              <a:gd name="connsiteY3" fmla="*/ 8515393 h 18521464"/>
              <a:gd name="connsiteX4" fmla="*/ 149 w 1135930"/>
              <a:gd name="connsiteY4" fmla="*/ 0 h 18521464"/>
              <a:gd name="connsiteX5" fmla="*/ 1135930 w 1135930"/>
              <a:gd name="connsiteY5" fmla="*/ 0 h 18521464"/>
              <a:gd name="connsiteX6" fmla="*/ 1135930 w 1135930"/>
              <a:gd name="connsiteY6" fmla="*/ 18521464 h 18521464"/>
              <a:gd name="connsiteX7" fmla="*/ 149 w 1135930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100251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870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7501 w 1135872"/>
              <a:gd name="connsiteY1" fmla="*/ 1000607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1279 w 1135997"/>
              <a:gd name="connsiteY1" fmla="*/ 1005052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5546 w 1138147"/>
              <a:gd name="connsiteY3" fmla="*/ 8512218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91 w 1135872"/>
              <a:gd name="connsiteY0" fmla="*/ 18521464 h 18521464"/>
              <a:gd name="connsiteX1" fmla="*/ 23384 w 1135872"/>
              <a:gd name="connsiteY1" fmla="*/ 9958450 h 18521464"/>
              <a:gd name="connsiteX2" fmla="*/ 537256 w 1135872"/>
              <a:gd name="connsiteY2" fmla="*/ 9251209 h 18521464"/>
              <a:gd name="connsiteX3" fmla="*/ 12799 w 1135872"/>
              <a:gd name="connsiteY3" fmla="*/ 85090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70 w 1135851"/>
              <a:gd name="connsiteY0" fmla="*/ 18521464 h 18521464"/>
              <a:gd name="connsiteX1" fmla="*/ 23363 w 1135851"/>
              <a:gd name="connsiteY1" fmla="*/ 9958450 h 18521464"/>
              <a:gd name="connsiteX2" fmla="*/ 537235 w 1135851"/>
              <a:gd name="connsiteY2" fmla="*/ 9251209 h 18521464"/>
              <a:gd name="connsiteX3" fmla="*/ 17858 w 1135851"/>
              <a:gd name="connsiteY3" fmla="*/ 8437923 h 18521464"/>
              <a:gd name="connsiteX4" fmla="*/ 70 w 1135851"/>
              <a:gd name="connsiteY4" fmla="*/ 0 h 18521464"/>
              <a:gd name="connsiteX5" fmla="*/ 1135851 w 1135851"/>
              <a:gd name="connsiteY5" fmla="*/ 0 h 18521464"/>
              <a:gd name="connsiteX6" fmla="*/ 1135851 w 1135851"/>
              <a:gd name="connsiteY6" fmla="*/ 18521464 h 18521464"/>
              <a:gd name="connsiteX7" fmla="*/ 70 w 1135851"/>
              <a:gd name="connsiteY7" fmla="*/ 18521464 h 18521464"/>
              <a:gd name="connsiteX0" fmla="*/ 2362 w 1138143"/>
              <a:gd name="connsiteY0" fmla="*/ 18521464 h 18521464"/>
              <a:gd name="connsiteX1" fmla="*/ 257 w 1138143"/>
              <a:gd name="connsiteY1" fmla="*/ 10100690 h 18521464"/>
              <a:gd name="connsiteX2" fmla="*/ 539527 w 1138143"/>
              <a:gd name="connsiteY2" fmla="*/ 9251209 h 18521464"/>
              <a:gd name="connsiteX3" fmla="*/ 20150 w 1138143"/>
              <a:gd name="connsiteY3" fmla="*/ 8437923 h 18521464"/>
              <a:gd name="connsiteX4" fmla="*/ 2362 w 1138143"/>
              <a:gd name="connsiteY4" fmla="*/ 0 h 18521464"/>
              <a:gd name="connsiteX5" fmla="*/ 1138143 w 1138143"/>
              <a:gd name="connsiteY5" fmla="*/ 0 h 18521464"/>
              <a:gd name="connsiteX6" fmla="*/ 1138143 w 1138143"/>
              <a:gd name="connsiteY6" fmla="*/ 18521464 h 18521464"/>
              <a:gd name="connsiteX7" fmla="*/ 2362 w 1138143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44484 w 1143100"/>
              <a:gd name="connsiteY2" fmla="*/ 925120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39404 w 1143100"/>
              <a:gd name="connsiteY2" fmla="*/ 923596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49368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100" h="18521464">
                <a:moveTo>
                  <a:pt x="7319" y="18521464"/>
                </a:moveTo>
                <a:cubicBezTo>
                  <a:pt x="8731" y="15667126"/>
                  <a:pt x="-1276" y="12909308"/>
                  <a:pt x="136" y="10054970"/>
                </a:cubicBezTo>
                <a:cubicBezTo>
                  <a:pt x="17268" y="9679876"/>
                  <a:pt x="489522" y="9617237"/>
                  <a:pt x="493684" y="9246129"/>
                </a:cubicBezTo>
                <a:cubicBezTo>
                  <a:pt x="497846" y="8875021"/>
                  <a:pt x="16842" y="8776329"/>
                  <a:pt x="25107" y="8437923"/>
                </a:cubicBezTo>
                <a:cubicBezTo>
                  <a:pt x="26518" y="5536312"/>
                  <a:pt x="5908" y="2901611"/>
                  <a:pt x="7319" y="0"/>
                </a:cubicBezTo>
                <a:lnTo>
                  <a:pt x="1143100" y="0"/>
                </a:lnTo>
                <a:lnTo>
                  <a:pt x="1143100" y="18521464"/>
                </a:lnTo>
                <a:lnTo>
                  <a:pt x="7319" y="185214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6" name="Graphic 53" descr="Map with pin">
            <a:hlinkClick r:id="rId12" action="ppaction://hlinksldjump"/>
            <a:extLst>
              <a:ext uri="{FF2B5EF4-FFF2-40B4-BE49-F238E27FC236}">
                <a16:creationId xmlns:a16="http://schemas.microsoft.com/office/drawing/2014/main" id="{7D1ED585-4D04-4CC7-BFB9-EFAB2955934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24241" y="2707005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7" name="Graphic 58" descr="Bar graph with 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29D062C8-3FC7-4536-984E-6EF83B9CA593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98983" y="1862671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8" name="Graphic 3" descr="Family with boy">
            <a:hlinkClick r:id="rId18" action="ppaction://hlinksldjump"/>
            <a:extLst>
              <a:ext uri="{FF2B5EF4-FFF2-40B4-BE49-F238E27FC236}">
                <a16:creationId xmlns:a16="http://schemas.microsoft.com/office/drawing/2014/main" id="{8CE43A3E-48F6-495E-AF52-CF9CCE28BB27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262825" y="4886967"/>
            <a:ext cx="614330" cy="625131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9" name="Graphic 28" descr="Filter">
            <a:hlinkClick r:id="rId21" action="ppaction://hlinksldjump"/>
            <a:extLst>
              <a:ext uri="{FF2B5EF4-FFF2-40B4-BE49-F238E27FC236}">
                <a16:creationId xmlns:a16="http://schemas.microsoft.com/office/drawing/2014/main" id="{2FC8CCEC-CB5D-46D1-B5EB-5F2BCEB11D0E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98983" y="3854637"/>
            <a:ext cx="633520" cy="644658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30" name="Graphic 7" descr="Upward trend">
            <a:hlinkClick r:id="rId24" action="ppaction://hlinksldjump"/>
            <a:extLst>
              <a:ext uri="{FF2B5EF4-FFF2-40B4-BE49-F238E27FC236}">
                <a16:creationId xmlns:a16="http://schemas.microsoft.com/office/drawing/2014/main" id="{E39A8C35-9244-40A4-904C-110456761D56}"/>
              </a:ext>
            </a:extLst>
          </p:cNvPr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262825" y="818147"/>
            <a:ext cx="614330" cy="62513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graphicFrame>
        <p:nvGraphicFramePr>
          <p:cNvPr id="44" name="Chart 43">
            <a:extLst>
              <a:ext uri="{FF2B5EF4-FFF2-40B4-BE49-F238E27FC236}">
                <a16:creationId xmlns:a16="http://schemas.microsoft.com/office/drawing/2014/main" id="{1EC95B18-628F-4792-B2CB-2BAEFB1415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2364489"/>
              </p:ext>
            </p:extLst>
          </p:nvPr>
        </p:nvGraphicFramePr>
        <p:xfrm>
          <a:off x="2473665" y="1832936"/>
          <a:ext cx="8024082" cy="4310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7"/>
          </a:graphicData>
        </a:graphic>
      </p:graphicFrame>
      <p:sp>
        <p:nvSpPr>
          <p:cNvPr id="14" name="Title 13">
            <a:extLst>
              <a:ext uri="{FF2B5EF4-FFF2-40B4-BE49-F238E27FC236}">
                <a16:creationId xmlns:a16="http://schemas.microsoft.com/office/drawing/2014/main" id="{A5C7ED5D-9064-40E6-946F-DAB9D536F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8673" y="433205"/>
            <a:ext cx="7679096" cy="769883"/>
          </a:xfrm>
        </p:spPr>
        <p:txBody>
          <a:bodyPr/>
          <a:lstStyle/>
          <a:p>
            <a:pPr algn="ctr"/>
            <a:r>
              <a:rPr lang="en-IN" sz="4000" b="1" dirty="0"/>
              <a:t>Sales Based on Countries</a:t>
            </a:r>
            <a:br>
              <a:rPr lang="en-IN" sz="4000" b="1" dirty="0"/>
            </a:b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1180466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70F0F15F-2885-41D3-BE92-5C5DC5069579}"/>
              </a:ext>
            </a:extLst>
          </p:cNvPr>
          <p:cNvGrpSpPr/>
          <p:nvPr/>
        </p:nvGrpSpPr>
        <p:grpSpPr>
          <a:xfrm>
            <a:off x="-786835" y="1734218"/>
            <a:ext cx="772405" cy="749173"/>
            <a:chOff x="-1189416" y="1820627"/>
            <a:chExt cx="866274" cy="85826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D4C1ED4-ABB5-4D8C-973C-20499D24FCF5}"/>
                </a:ext>
              </a:extLst>
            </p:cNvPr>
            <p:cNvSpPr/>
            <p:nvPr/>
          </p:nvSpPr>
          <p:spPr>
            <a:xfrm>
              <a:off x="-1189416" y="182062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4" name="Graphic 58" descr="Bar graph with upward trend">
              <a:extLst>
                <a:ext uri="{FF2B5EF4-FFF2-40B4-BE49-F238E27FC236}">
                  <a16:creationId xmlns:a16="http://schemas.microsoft.com/office/drawing/2014/main" id="{3BECE75E-7756-4A08-A47C-E9E07EC13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047508" y="1973709"/>
              <a:ext cx="559480" cy="569317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1489DA1-3379-4CF3-A5B7-926C8470023D}"/>
              </a:ext>
            </a:extLst>
          </p:cNvPr>
          <p:cNvGrpSpPr/>
          <p:nvPr/>
        </p:nvGrpSpPr>
        <p:grpSpPr>
          <a:xfrm>
            <a:off x="-707348" y="4894886"/>
            <a:ext cx="751792" cy="732041"/>
            <a:chOff x="-1189416" y="5117644"/>
            <a:chExt cx="866274" cy="85826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DBD21F5-DD4E-4C49-B302-DD08BC698D4D}"/>
                </a:ext>
              </a:extLst>
            </p:cNvPr>
            <p:cNvSpPr/>
            <p:nvPr/>
          </p:nvSpPr>
          <p:spPr>
            <a:xfrm>
              <a:off x="-1189416" y="5117644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5" name="Graphic 3" descr="Family with boy">
              <a:extLst>
                <a:ext uri="{FF2B5EF4-FFF2-40B4-BE49-F238E27FC236}">
                  <a16:creationId xmlns:a16="http://schemas.microsoft.com/office/drawing/2014/main" id="{E2ADBDF3-BA65-4056-8E71-29753A419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1074933" y="5224554"/>
              <a:ext cx="614330" cy="625131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36ED6F0-70E9-488C-9E02-03E7B040525A}"/>
              </a:ext>
            </a:extLst>
          </p:cNvPr>
          <p:cNvGrpSpPr/>
          <p:nvPr/>
        </p:nvGrpSpPr>
        <p:grpSpPr>
          <a:xfrm>
            <a:off x="877155" y="3783416"/>
            <a:ext cx="709087" cy="715879"/>
            <a:chOff x="-1189416" y="4006255"/>
            <a:chExt cx="866274" cy="85826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E02ACEF-0D4A-4508-BEA3-6391B4F9E2B4}"/>
                </a:ext>
              </a:extLst>
            </p:cNvPr>
            <p:cNvSpPr/>
            <p:nvPr/>
          </p:nvSpPr>
          <p:spPr>
            <a:xfrm>
              <a:off x="-1189416" y="4006255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Graphic 5" descr="Filter">
              <a:extLst>
                <a:ext uri="{FF2B5EF4-FFF2-40B4-BE49-F238E27FC236}">
                  <a16:creationId xmlns:a16="http://schemas.microsoft.com/office/drawing/2014/main" id="{E833E5C2-30FD-4804-80F7-A20F1F7CE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1084528" y="4140621"/>
              <a:ext cx="633520" cy="644658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9D4EABE-E321-4711-AE0F-DB040883777F}"/>
              </a:ext>
            </a:extLst>
          </p:cNvPr>
          <p:cNvGrpSpPr/>
          <p:nvPr/>
        </p:nvGrpSpPr>
        <p:grpSpPr>
          <a:xfrm>
            <a:off x="-715571" y="781928"/>
            <a:ext cx="726621" cy="732093"/>
            <a:chOff x="-1189416" y="753368"/>
            <a:chExt cx="866274" cy="85826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D911253-152F-41CD-A0B5-AD402A45B9ED}"/>
                </a:ext>
              </a:extLst>
            </p:cNvPr>
            <p:cNvSpPr/>
            <p:nvPr/>
          </p:nvSpPr>
          <p:spPr>
            <a:xfrm>
              <a:off x="-1189416" y="753368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7" name="Graphic 7" descr="Upward trend">
              <a:extLst>
                <a:ext uri="{FF2B5EF4-FFF2-40B4-BE49-F238E27FC236}">
                  <a16:creationId xmlns:a16="http://schemas.microsoft.com/office/drawing/2014/main" id="{D0FB9FC2-48CC-40BA-A616-D8C267D9B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1054471" y="869140"/>
              <a:ext cx="615894" cy="626722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1ED31DA-23FB-44E1-A678-5A13AAB92A33}"/>
              </a:ext>
            </a:extLst>
          </p:cNvPr>
          <p:cNvGrpSpPr/>
          <p:nvPr/>
        </p:nvGrpSpPr>
        <p:grpSpPr>
          <a:xfrm>
            <a:off x="-733836" y="2719183"/>
            <a:ext cx="726621" cy="720991"/>
            <a:chOff x="-1189416" y="2894867"/>
            <a:chExt cx="866274" cy="858267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D8B84A2-E93A-4907-8B5B-3DD9B2EC8E51}"/>
                </a:ext>
              </a:extLst>
            </p:cNvPr>
            <p:cNvSpPr/>
            <p:nvPr/>
          </p:nvSpPr>
          <p:spPr>
            <a:xfrm>
              <a:off x="-1189416" y="289486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Graphic 53" descr="Map with pin">
              <a:extLst>
                <a:ext uri="{FF2B5EF4-FFF2-40B4-BE49-F238E27FC236}">
                  <a16:creationId xmlns:a16="http://schemas.microsoft.com/office/drawing/2014/main" id="{DA371BD5-C546-4F5C-8A6C-109CFEDE8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1034398" y="2998189"/>
              <a:ext cx="577516" cy="587670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CD26BA09-E4B6-4D45-AD86-AFB98A5A5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444" y="818147"/>
            <a:ext cx="2396692" cy="467210"/>
          </a:xfrm>
        </p:spPr>
        <p:txBody>
          <a:bodyPr/>
          <a:lstStyle/>
          <a:p>
            <a:r>
              <a:rPr lang="en-IN" dirty="0"/>
              <a:t> 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694E5F3-EBD3-4CEB-9E88-9C31D1DCCA32}"/>
              </a:ext>
            </a:extLst>
          </p:cNvPr>
          <p:cNvSpPr/>
          <p:nvPr/>
        </p:nvSpPr>
        <p:spPr>
          <a:xfrm rot="10800000">
            <a:off x="1" y="-5107825"/>
            <a:ext cx="1143100" cy="18521464"/>
          </a:xfrm>
          <a:custGeom>
            <a:avLst/>
            <a:gdLst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3401 w 1135781"/>
              <a:gd name="connsiteY2" fmla="*/ 9252267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4232 w 1140013"/>
              <a:gd name="connsiteY0" fmla="*/ 18521464 h 18521464"/>
              <a:gd name="connsiteX1" fmla="*/ 4232 w 1140013"/>
              <a:gd name="connsiteY1" fmla="*/ 10112967 h 18521464"/>
              <a:gd name="connsiteX2" fmla="*/ 531869 w 1140013"/>
              <a:gd name="connsiteY2" fmla="*/ 9254384 h 18521464"/>
              <a:gd name="connsiteX3" fmla="*/ 0 w 1140013"/>
              <a:gd name="connsiteY3" fmla="*/ 8704834 h 18521464"/>
              <a:gd name="connsiteX4" fmla="*/ 4232 w 1140013"/>
              <a:gd name="connsiteY4" fmla="*/ 0 h 18521464"/>
              <a:gd name="connsiteX5" fmla="*/ 1140013 w 1140013"/>
              <a:gd name="connsiteY5" fmla="*/ 0 h 18521464"/>
              <a:gd name="connsiteX6" fmla="*/ 1140013 w 1140013"/>
              <a:gd name="connsiteY6" fmla="*/ 18521464 h 18521464"/>
              <a:gd name="connsiteX7" fmla="*/ 4232 w 1140013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8683 w 1188696"/>
              <a:gd name="connsiteY3" fmla="*/ 8704834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6567 w 1188696"/>
              <a:gd name="connsiteY3" fmla="*/ 8588418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6348 w 1142129"/>
              <a:gd name="connsiteY0" fmla="*/ 18521464 h 18521464"/>
              <a:gd name="connsiteX1" fmla="*/ 10583 w 1142129"/>
              <a:gd name="connsiteY1" fmla="*/ 9958450 h 18521464"/>
              <a:gd name="connsiteX2" fmla="*/ 533985 w 1142129"/>
              <a:gd name="connsiteY2" fmla="*/ 9254384 h 18521464"/>
              <a:gd name="connsiteX3" fmla="*/ 0 w 1142129"/>
              <a:gd name="connsiteY3" fmla="*/ 8588418 h 18521464"/>
              <a:gd name="connsiteX4" fmla="*/ 6348 w 1142129"/>
              <a:gd name="connsiteY4" fmla="*/ 0 h 18521464"/>
              <a:gd name="connsiteX5" fmla="*/ 1142129 w 1142129"/>
              <a:gd name="connsiteY5" fmla="*/ 0 h 18521464"/>
              <a:gd name="connsiteX6" fmla="*/ 1142129 w 1142129"/>
              <a:gd name="connsiteY6" fmla="*/ 18521464 h 18521464"/>
              <a:gd name="connsiteX7" fmla="*/ 6348 w 1142129"/>
              <a:gd name="connsiteY7" fmla="*/ 18521464 h 18521464"/>
              <a:gd name="connsiteX0" fmla="*/ 6345 w 1142126"/>
              <a:gd name="connsiteY0" fmla="*/ 18521464 h 18521464"/>
              <a:gd name="connsiteX1" fmla="*/ 10580 w 1142126"/>
              <a:gd name="connsiteY1" fmla="*/ 9958450 h 18521464"/>
              <a:gd name="connsiteX2" fmla="*/ 533982 w 1142126"/>
              <a:gd name="connsiteY2" fmla="*/ 9254384 h 18521464"/>
              <a:gd name="connsiteX3" fmla="*/ 0 w 1142126"/>
              <a:gd name="connsiteY3" fmla="*/ 8537618 h 18521464"/>
              <a:gd name="connsiteX4" fmla="*/ 6345 w 1142126"/>
              <a:gd name="connsiteY4" fmla="*/ 0 h 18521464"/>
              <a:gd name="connsiteX5" fmla="*/ 1142126 w 1142126"/>
              <a:gd name="connsiteY5" fmla="*/ 0 h 18521464"/>
              <a:gd name="connsiteX6" fmla="*/ 1142126 w 1142126"/>
              <a:gd name="connsiteY6" fmla="*/ 18521464 h 18521464"/>
              <a:gd name="connsiteX7" fmla="*/ 6345 w 1142126"/>
              <a:gd name="connsiteY7" fmla="*/ 18521464 h 18521464"/>
              <a:gd name="connsiteX0" fmla="*/ 25395 w 1161176"/>
              <a:gd name="connsiteY0" fmla="*/ 18521464 h 18521464"/>
              <a:gd name="connsiteX1" fmla="*/ 29630 w 1161176"/>
              <a:gd name="connsiteY1" fmla="*/ 9958450 h 18521464"/>
              <a:gd name="connsiteX2" fmla="*/ 553032 w 1161176"/>
              <a:gd name="connsiteY2" fmla="*/ 9254384 h 18521464"/>
              <a:gd name="connsiteX3" fmla="*/ 0 w 1161176"/>
              <a:gd name="connsiteY3" fmla="*/ 8537618 h 18521464"/>
              <a:gd name="connsiteX4" fmla="*/ 25395 w 1161176"/>
              <a:gd name="connsiteY4" fmla="*/ 0 h 18521464"/>
              <a:gd name="connsiteX5" fmla="*/ 1161176 w 1161176"/>
              <a:gd name="connsiteY5" fmla="*/ 0 h 18521464"/>
              <a:gd name="connsiteX6" fmla="*/ 1161176 w 1161176"/>
              <a:gd name="connsiteY6" fmla="*/ 18521464 h 18521464"/>
              <a:gd name="connsiteX7" fmla="*/ 25395 w 1161176"/>
              <a:gd name="connsiteY7" fmla="*/ 18521464 h 18521464"/>
              <a:gd name="connsiteX0" fmla="*/ 149 w 1135930"/>
              <a:gd name="connsiteY0" fmla="*/ 18521464 h 18521464"/>
              <a:gd name="connsiteX1" fmla="*/ 4384 w 1135930"/>
              <a:gd name="connsiteY1" fmla="*/ 9958450 h 18521464"/>
              <a:gd name="connsiteX2" fmla="*/ 527786 w 1135930"/>
              <a:gd name="connsiteY2" fmla="*/ 9254384 h 18521464"/>
              <a:gd name="connsiteX3" fmla="*/ 6504 w 1135930"/>
              <a:gd name="connsiteY3" fmla="*/ 8515393 h 18521464"/>
              <a:gd name="connsiteX4" fmla="*/ 149 w 1135930"/>
              <a:gd name="connsiteY4" fmla="*/ 0 h 18521464"/>
              <a:gd name="connsiteX5" fmla="*/ 1135930 w 1135930"/>
              <a:gd name="connsiteY5" fmla="*/ 0 h 18521464"/>
              <a:gd name="connsiteX6" fmla="*/ 1135930 w 1135930"/>
              <a:gd name="connsiteY6" fmla="*/ 18521464 h 18521464"/>
              <a:gd name="connsiteX7" fmla="*/ 149 w 1135930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100251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870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7501 w 1135872"/>
              <a:gd name="connsiteY1" fmla="*/ 1000607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1279 w 1135997"/>
              <a:gd name="connsiteY1" fmla="*/ 1005052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5546 w 1138147"/>
              <a:gd name="connsiteY3" fmla="*/ 8512218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91 w 1135872"/>
              <a:gd name="connsiteY0" fmla="*/ 18521464 h 18521464"/>
              <a:gd name="connsiteX1" fmla="*/ 23384 w 1135872"/>
              <a:gd name="connsiteY1" fmla="*/ 9958450 h 18521464"/>
              <a:gd name="connsiteX2" fmla="*/ 537256 w 1135872"/>
              <a:gd name="connsiteY2" fmla="*/ 9251209 h 18521464"/>
              <a:gd name="connsiteX3" fmla="*/ 12799 w 1135872"/>
              <a:gd name="connsiteY3" fmla="*/ 85090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70 w 1135851"/>
              <a:gd name="connsiteY0" fmla="*/ 18521464 h 18521464"/>
              <a:gd name="connsiteX1" fmla="*/ 23363 w 1135851"/>
              <a:gd name="connsiteY1" fmla="*/ 9958450 h 18521464"/>
              <a:gd name="connsiteX2" fmla="*/ 537235 w 1135851"/>
              <a:gd name="connsiteY2" fmla="*/ 9251209 h 18521464"/>
              <a:gd name="connsiteX3" fmla="*/ 17858 w 1135851"/>
              <a:gd name="connsiteY3" fmla="*/ 8437923 h 18521464"/>
              <a:gd name="connsiteX4" fmla="*/ 70 w 1135851"/>
              <a:gd name="connsiteY4" fmla="*/ 0 h 18521464"/>
              <a:gd name="connsiteX5" fmla="*/ 1135851 w 1135851"/>
              <a:gd name="connsiteY5" fmla="*/ 0 h 18521464"/>
              <a:gd name="connsiteX6" fmla="*/ 1135851 w 1135851"/>
              <a:gd name="connsiteY6" fmla="*/ 18521464 h 18521464"/>
              <a:gd name="connsiteX7" fmla="*/ 70 w 1135851"/>
              <a:gd name="connsiteY7" fmla="*/ 18521464 h 18521464"/>
              <a:gd name="connsiteX0" fmla="*/ 2362 w 1138143"/>
              <a:gd name="connsiteY0" fmla="*/ 18521464 h 18521464"/>
              <a:gd name="connsiteX1" fmla="*/ 257 w 1138143"/>
              <a:gd name="connsiteY1" fmla="*/ 10100690 h 18521464"/>
              <a:gd name="connsiteX2" fmla="*/ 539527 w 1138143"/>
              <a:gd name="connsiteY2" fmla="*/ 9251209 h 18521464"/>
              <a:gd name="connsiteX3" fmla="*/ 20150 w 1138143"/>
              <a:gd name="connsiteY3" fmla="*/ 8437923 h 18521464"/>
              <a:gd name="connsiteX4" fmla="*/ 2362 w 1138143"/>
              <a:gd name="connsiteY4" fmla="*/ 0 h 18521464"/>
              <a:gd name="connsiteX5" fmla="*/ 1138143 w 1138143"/>
              <a:gd name="connsiteY5" fmla="*/ 0 h 18521464"/>
              <a:gd name="connsiteX6" fmla="*/ 1138143 w 1138143"/>
              <a:gd name="connsiteY6" fmla="*/ 18521464 h 18521464"/>
              <a:gd name="connsiteX7" fmla="*/ 2362 w 1138143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44484 w 1143100"/>
              <a:gd name="connsiteY2" fmla="*/ 925120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39404 w 1143100"/>
              <a:gd name="connsiteY2" fmla="*/ 923596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49368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100" h="18521464">
                <a:moveTo>
                  <a:pt x="7319" y="18521464"/>
                </a:moveTo>
                <a:cubicBezTo>
                  <a:pt x="8731" y="15667126"/>
                  <a:pt x="-1276" y="12909308"/>
                  <a:pt x="136" y="10054970"/>
                </a:cubicBezTo>
                <a:cubicBezTo>
                  <a:pt x="17268" y="9679876"/>
                  <a:pt x="489522" y="9617237"/>
                  <a:pt x="493684" y="9246129"/>
                </a:cubicBezTo>
                <a:cubicBezTo>
                  <a:pt x="497846" y="8875021"/>
                  <a:pt x="16842" y="8776329"/>
                  <a:pt x="25107" y="8437923"/>
                </a:cubicBezTo>
                <a:cubicBezTo>
                  <a:pt x="26518" y="5536312"/>
                  <a:pt x="5908" y="2901611"/>
                  <a:pt x="7319" y="0"/>
                </a:cubicBezTo>
                <a:lnTo>
                  <a:pt x="1143100" y="0"/>
                </a:lnTo>
                <a:lnTo>
                  <a:pt x="1143100" y="18521464"/>
                </a:lnTo>
                <a:lnTo>
                  <a:pt x="7319" y="185214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6" name="Graphic 53" descr="Map with pin">
            <a:hlinkClick r:id="rId12" action="ppaction://hlinksldjump"/>
            <a:extLst>
              <a:ext uri="{FF2B5EF4-FFF2-40B4-BE49-F238E27FC236}">
                <a16:creationId xmlns:a16="http://schemas.microsoft.com/office/drawing/2014/main" id="{7D1ED585-4D04-4CC7-BFB9-EFAB2955934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24241" y="2707005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7" name="Graphic 58" descr="Bar graph with upward trend">
            <a:hlinkClick r:id="rId12" action="ppaction://hlinksldjump"/>
            <a:extLst>
              <a:ext uri="{FF2B5EF4-FFF2-40B4-BE49-F238E27FC236}">
                <a16:creationId xmlns:a16="http://schemas.microsoft.com/office/drawing/2014/main" id="{29D062C8-3FC7-4536-984E-6EF83B9CA593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98983" y="1862671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8" name="Graphic 3" descr="Family with boy">
            <a:hlinkClick r:id="rId17" action="ppaction://hlinksldjump"/>
            <a:extLst>
              <a:ext uri="{FF2B5EF4-FFF2-40B4-BE49-F238E27FC236}">
                <a16:creationId xmlns:a16="http://schemas.microsoft.com/office/drawing/2014/main" id="{8CE43A3E-48F6-495E-AF52-CF9CCE28BB27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731" y="4894886"/>
            <a:ext cx="614330" cy="625131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9" name="Graphic 28" descr="Filter">
            <a:hlinkClick r:id="rId12" action="ppaction://hlinksldjump"/>
            <a:extLst>
              <a:ext uri="{FF2B5EF4-FFF2-40B4-BE49-F238E27FC236}">
                <a16:creationId xmlns:a16="http://schemas.microsoft.com/office/drawing/2014/main" id="{2FC8CCEC-CB5D-46D1-B5EB-5F2BCEB11D0E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98983" y="3854637"/>
            <a:ext cx="633520" cy="644658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30" name="Graphic 7" descr="Upward trend">
            <a:hlinkClick r:id="rId22" action="ppaction://hlinksldjump"/>
            <a:extLst>
              <a:ext uri="{FF2B5EF4-FFF2-40B4-BE49-F238E27FC236}">
                <a16:creationId xmlns:a16="http://schemas.microsoft.com/office/drawing/2014/main" id="{E39A8C35-9244-40A4-904C-110456761D56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262825" y="818147"/>
            <a:ext cx="614330" cy="62513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C4A2AF19-CB0B-4A15-AA76-48E84ED8F9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515551"/>
              </p:ext>
            </p:extLst>
          </p:nvPr>
        </p:nvGraphicFramePr>
        <p:xfrm>
          <a:off x="2020257" y="678094"/>
          <a:ext cx="9208732" cy="5609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5"/>
          </a:graphicData>
        </a:graphic>
      </p:graphicFrame>
    </p:spTree>
    <p:extLst>
      <p:ext uri="{BB962C8B-B14F-4D97-AF65-F5344CB8AC3E}">
        <p14:creationId xmlns:p14="http://schemas.microsoft.com/office/powerpoint/2010/main" val="2476396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70F0F15F-2885-41D3-BE92-5C5DC5069579}"/>
              </a:ext>
            </a:extLst>
          </p:cNvPr>
          <p:cNvGrpSpPr/>
          <p:nvPr/>
        </p:nvGrpSpPr>
        <p:grpSpPr>
          <a:xfrm>
            <a:off x="-786836" y="1782659"/>
            <a:ext cx="772405" cy="761578"/>
            <a:chOff x="-1189416" y="1820627"/>
            <a:chExt cx="866274" cy="85826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D4C1ED4-ABB5-4D8C-973C-20499D24FCF5}"/>
                </a:ext>
              </a:extLst>
            </p:cNvPr>
            <p:cNvSpPr/>
            <p:nvPr/>
          </p:nvSpPr>
          <p:spPr>
            <a:xfrm>
              <a:off x="-1189416" y="182062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4" name="Graphic 58" descr="Bar graph with upward trend">
              <a:extLst>
                <a:ext uri="{FF2B5EF4-FFF2-40B4-BE49-F238E27FC236}">
                  <a16:creationId xmlns:a16="http://schemas.microsoft.com/office/drawing/2014/main" id="{3BECE75E-7756-4A08-A47C-E9E07EC13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1047508" y="1973709"/>
              <a:ext cx="559480" cy="569317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1489DA1-3379-4CF3-A5B7-926C8470023D}"/>
              </a:ext>
            </a:extLst>
          </p:cNvPr>
          <p:cNvGrpSpPr/>
          <p:nvPr/>
        </p:nvGrpSpPr>
        <p:grpSpPr>
          <a:xfrm>
            <a:off x="832503" y="4787976"/>
            <a:ext cx="751792" cy="732041"/>
            <a:chOff x="-1189416" y="5117644"/>
            <a:chExt cx="866274" cy="85826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DBD21F5-DD4E-4C49-B302-DD08BC698D4D}"/>
                </a:ext>
              </a:extLst>
            </p:cNvPr>
            <p:cNvSpPr/>
            <p:nvPr/>
          </p:nvSpPr>
          <p:spPr>
            <a:xfrm>
              <a:off x="-1189416" y="5117644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5" name="Graphic 3" descr="Family with boy">
              <a:extLst>
                <a:ext uri="{FF2B5EF4-FFF2-40B4-BE49-F238E27FC236}">
                  <a16:creationId xmlns:a16="http://schemas.microsoft.com/office/drawing/2014/main" id="{E2ADBDF3-BA65-4056-8E71-29753A4190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1074933" y="5224554"/>
              <a:ext cx="614330" cy="625131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36ED6F0-70E9-488C-9E02-03E7B040525A}"/>
              </a:ext>
            </a:extLst>
          </p:cNvPr>
          <p:cNvGrpSpPr/>
          <p:nvPr/>
        </p:nvGrpSpPr>
        <p:grpSpPr>
          <a:xfrm>
            <a:off x="-766221" y="3778321"/>
            <a:ext cx="751791" cy="732041"/>
            <a:chOff x="-1189416" y="4006255"/>
            <a:chExt cx="866274" cy="85826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E02ACEF-0D4A-4508-BEA3-6391B4F9E2B4}"/>
                </a:ext>
              </a:extLst>
            </p:cNvPr>
            <p:cNvSpPr/>
            <p:nvPr/>
          </p:nvSpPr>
          <p:spPr>
            <a:xfrm>
              <a:off x="-1189416" y="4006255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Graphic 5" descr="Filter">
              <a:extLst>
                <a:ext uri="{FF2B5EF4-FFF2-40B4-BE49-F238E27FC236}">
                  <a16:creationId xmlns:a16="http://schemas.microsoft.com/office/drawing/2014/main" id="{E833E5C2-30FD-4804-80F7-A20F1F7CE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1084528" y="4140621"/>
              <a:ext cx="633520" cy="644658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9D4EABE-E321-4711-AE0F-DB040883777F}"/>
              </a:ext>
            </a:extLst>
          </p:cNvPr>
          <p:cNvGrpSpPr/>
          <p:nvPr/>
        </p:nvGrpSpPr>
        <p:grpSpPr>
          <a:xfrm>
            <a:off x="-715571" y="781928"/>
            <a:ext cx="726621" cy="732093"/>
            <a:chOff x="-1189416" y="753368"/>
            <a:chExt cx="866274" cy="85826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D911253-152F-41CD-A0B5-AD402A45B9ED}"/>
                </a:ext>
              </a:extLst>
            </p:cNvPr>
            <p:cNvSpPr/>
            <p:nvPr/>
          </p:nvSpPr>
          <p:spPr>
            <a:xfrm>
              <a:off x="-1189416" y="753368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7" name="Graphic 7" descr="Upward trend">
              <a:extLst>
                <a:ext uri="{FF2B5EF4-FFF2-40B4-BE49-F238E27FC236}">
                  <a16:creationId xmlns:a16="http://schemas.microsoft.com/office/drawing/2014/main" id="{D0FB9FC2-48CC-40BA-A616-D8C267D9BF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1054471" y="869140"/>
              <a:ext cx="615894" cy="626722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1ED31DA-23FB-44E1-A678-5A13AAB92A33}"/>
              </a:ext>
            </a:extLst>
          </p:cNvPr>
          <p:cNvGrpSpPr/>
          <p:nvPr/>
        </p:nvGrpSpPr>
        <p:grpSpPr>
          <a:xfrm>
            <a:off x="-731678" y="2719183"/>
            <a:ext cx="726621" cy="720991"/>
            <a:chOff x="-1189416" y="2894867"/>
            <a:chExt cx="866274" cy="858267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D8B84A2-E93A-4907-8B5B-3DD9B2EC8E51}"/>
                </a:ext>
              </a:extLst>
            </p:cNvPr>
            <p:cNvSpPr/>
            <p:nvPr/>
          </p:nvSpPr>
          <p:spPr>
            <a:xfrm>
              <a:off x="-1189416" y="2894867"/>
              <a:ext cx="866274" cy="858267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Graphic 53" descr="Map with pin">
              <a:extLst>
                <a:ext uri="{FF2B5EF4-FFF2-40B4-BE49-F238E27FC236}">
                  <a16:creationId xmlns:a16="http://schemas.microsoft.com/office/drawing/2014/main" id="{DA371BD5-C546-4F5C-8A6C-109CFEDE8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1034398" y="2998189"/>
              <a:ext cx="577516" cy="587670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</p:pic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CD26BA09-E4B6-4D45-AD86-AFB98A5A5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444" y="818147"/>
            <a:ext cx="2396692" cy="467210"/>
          </a:xfrm>
        </p:spPr>
        <p:txBody>
          <a:bodyPr/>
          <a:lstStyle/>
          <a:p>
            <a:r>
              <a:rPr lang="en-IN" dirty="0"/>
              <a:t> 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B694E5F3-EBD3-4CEB-9E88-9C31D1DCCA32}"/>
              </a:ext>
            </a:extLst>
          </p:cNvPr>
          <p:cNvSpPr/>
          <p:nvPr/>
        </p:nvSpPr>
        <p:spPr>
          <a:xfrm rot="10800000">
            <a:off x="1" y="-4150917"/>
            <a:ext cx="1143100" cy="18521464"/>
          </a:xfrm>
          <a:custGeom>
            <a:avLst/>
            <a:gdLst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3401 w 1135781"/>
              <a:gd name="connsiteY2" fmla="*/ 9252267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0 w 1135781"/>
              <a:gd name="connsiteY0" fmla="*/ 18521464 h 18521464"/>
              <a:gd name="connsiteX1" fmla="*/ 0 w 1135781"/>
              <a:gd name="connsiteY1" fmla="*/ 10112967 h 18521464"/>
              <a:gd name="connsiteX2" fmla="*/ 527637 w 1135781"/>
              <a:gd name="connsiteY2" fmla="*/ 9254384 h 18521464"/>
              <a:gd name="connsiteX3" fmla="*/ 0 w 1135781"/>
              <a:gd name="connsiteY3" fmla="*/ 8391567 h 18521464"/>
              <a:gd name="connsiteX4" fmla="*/ 0 w 1135781"/>
              <a:gd name="connsiteY4" fmla="*/ 0 h 18521464"/>
              <a:gd name="connsiteX5" fmla="*/ 1135781 w 1135781"/>
              <a:gd name="connsiteY5" fmla="*/ 0 h 18521464"/>
              <a:gd name="connsiteX6" fmla="*/ 1135781 w 1135781"/>
              <a:gd name="connsiteY6" fmla="*/ 18521464 h 18521464"/>
              <a:gd name="connsiteX7" fmla="*/ 0 w 1135781"/>
              <a:gd name="connsiteY7" fmla="*/ 18521464 h 18521464"/>
              <a:gd name="connsiteX0" fmla="*/ 4232 w 1140013"/>
              <a:gd name="connsiteY0" fmla="*/ 18521464 h 18521464"/>
              <a:gd name="connsiteX1" fmla="*/ 4232 w 1140013"/>
              <a:gd name="connsiteY1" fmla="*/ 10112967 h 18521464"/>
              <a:gd name="connsiteX2" fmla="*/ 531869 w 1140013"/>
              <a:gd name="connsiteY2" fmla="*/ 9254384 h 18521464"/>
              <a:gd name="connsiteX3" fmla="*/ 0 w 1140013"/>
              <a:gd name="connsiteY3" fmla="*/ 8704834 h 18521464"/>
              <a:gd name="connsiteX4" fmla="*/ 4232 w 1140013"/>
              <a:gd name="connsiteY4" fmla="*/ 0 h 18521464"/>
              <a:gd name="connsiteX5" fmla="*/ 1140013 w 1140013"/>
              <a:gd name="connsiteY5" fmla="*/ 0 h 18521464"/>
              <a:gd name="connsiteX6" fmla="*/ 1140013 w 1140013"/>
              <a:gd name="connsiteY6" fmla="*/ 18521464 h 18521464"/>
              <a:gd name="connsiteX7" fmla="*/ 4232 w 1140013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8683 w 1188696"/>
              <a:gd name="connsiteY3" fmla="*/ 8704834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52915 w 1188696"/>
              <a:gd name="connsiteY0" fmla="*/ 18521464 h 18521464"/>
              <a:gd name="connsiteX1" fmla="*/ 0 w 1188696"/>
              <a:gd name="connsiteY1" fmla="*/ 9886483 h 18521464"/>
              <a:gd name="connsiteX2" fmla="*/ 580552 w 1188696"/>
              <a:gd name="connsiteY2" fmla="*/ 9254384 h 18521464"/>
              <a:gd name="connsiteX3" fmla="*/ 46567 w 1188696"/>
              <a:gd name="connsiteY3" fmla="*/ 8588418 h 18521464"/>
              <a:gd name="connsiteX4" fmla="*/ 52915 w 1188696"/>
              <a:gd name="connsiteY4" fmla="*/ 0 h 18521464"/>
              <a:gd name="connsiteX5" fmla="*/ 1188696 w 1188696"/>
              <a:gd name="connsiteY5" fmla="*/ 0 h 18521464"/>
              <a:gd name="connsiteX6" fmla="*/ 1188696 w 1188696"/>
              <a:gd name="connsiteY6" fmla="*/ 18521464 h 18521464"/>
              <a:gd name="connsiteX7" fmla="*/ 52915 w 1188696"/>
              <a:gd name="connsiteY7" fmla="*/ 18521464 h 18521464"/>
              <a:gd name="connsiteX0" fmla="*/ 6348 w 1142129"/>
              <a:gd name="connsiteY0" fmla="*/ 18521464 h 18521464"/>
              <a:gd name="connsiteX1" fmla="*/ 10583 w 1142129"/>
              <a:gd name="connsiteY1" fmla="*/ 9958450 h 18521464"/>
              <a:gd name="connsiteX2" fmla="*/ 533985 w 1142129"/>
              <a:gd name="connsiteY2" fmla="*/ 9254384 h 18521464"/>
              <a:gd name="connsiteX3" fmla="*/ 0 w 1142129"/>
              <a:gd name="connsiteY3" fmla="*/ 8588418 h 18521464"/>
              <a:gd name="connsiteX4" fmla="*/ 6348 w 1142129"/>
              <a:gd name="connsiteY4" fmla="*/ 0 h 18521464"/>
              <a:gd name="connsiteX5" fmla="*/ 1142129 w 1142129"/>
              <a:gd name="connsiteY5" fmla="*/ 0 h 18521464"/>
              <a:gd name="connsiteX6" fmla="*/ 1142129 w 1142129"/>
              <a:gd name="connsiteY6" fmla="*/ 18521464 h 18521464"/>
              <a:gd name="connsiteX7" fmla="*/ 6348 w 1142129"/>
              <a:gd name="connsiteY7" fmla="*/ 18521464 h 18521464"/>
              <a:gd name="connsiteX0" fmla="*/ 6345 w 1142126"/>
              <a:gd name="connsiteY0" fmla="*/ 18521464 h 18521464"/>
              <a:gd name="connsiteX1" fmla="*/ 10580 w 1142126"/>
              <a:gd name="connsiteY1" fmla="*/ 9958450 h 18521464"/>
              <a:gd name="connsiteX2" fmla="*/ 533982 w 1142126"/>
              <a:gd name="connsiteY2" fmla="*/ 9254384 h 18521464"/>
              <a:gd name="connsiteX3" fmla="*/ 0 w 1142126"/>
              <a:gd name="connsiteY3" fmla="*/ 8537618 h 18521464"/>
              <a:gd name="connsiteX4" fmla="*/ 6345 w 1142126"/>
              <a:gd name="connsiteY4" fmla="*/ 0 h 18521464"/>
              <a:gd name="connsiteX5" fmla="*/ 1142126 w 1142126"/>
              <a:gd name="connsiteY5" fmla="*/ 0 h 18521464"/>
              <a:gd name="connsiteX6" fmla="*/ 1142126 w 1142126"/>
              <a:gd name="connsiteY6" fmla="*/ 18521464 h 18521464"/>
              <a:gd name="connsiteX7" fmla="*/ 6345 w 1142126"/>
              <a:gd name="connsiteY7" fmla="*/ 18521464 h 18521464"/>
              <a:gd name="connsiteX0" fmla="*/ 25395 w 1161176"/>
              <a:gd name="connsiteY0" fmla="*/ 18521464 h 18521464"/>
              <a:gd name="connsiteX1" fmla="*/ 29630 w 1161176"/>
              <a:gd name="connsiteY1" fmla="*/ 9958450 h 18521464"/>
              <a:gd name="connsiteX2" fmla="*/ 553032 w 1161176"/>
              <a:gd name="connsiteY2" fmla="*/ 9254384 h 18521464"/>
              <a:gd name="connsiteX3" fmla="*/ 0 w 1161176"/>
              <a:gd name="connsiteY3" fmla="*/ 8537618 h 18521464"/>
              <a:gd name="connsiteX4" fmla="*/ 25395 w 1161176"/>
              <a:gd name="connsiteY4" fmla="*/ 0 h 18521464"/>
              <a:gd name="connsiteX5" fmla="*/ 1161176 w 1161176"/>
              <a:gd name="connsiteY5" fmla="*/ 0 h 18521464"/>
              <a:gd name="connsiteX6" fmla="*/ 1161176 w 1161176"/>
              <a:gd name="connsiteY6" fmla="*/ 18521464 h 18521464"/>
              <a:gd name="connsiteX7" fmla="*/ 25395 w 1161176"/>
              <a:gd name="connsiteY7" fmla="*/ 18521464 h 18521464"/>
              <a:gd name="connsiteX0" fmla="*/ 149 w 1135930"/>
              <a:gd name="connsiteY0" fmla="*/ 18521464 h 18521464"/>
              <a:gd name="connsiteX1" fmla="*/ 4384 w 1135930"/>
              <a:gd name="connsiteY1" fmla="*/ 9958450 h 18521464"/>
              <a:gd name="connsiteX2" fmla="*/ 527786 w 1135930"/>
              <a:gd name="connsiteY2" fmla="*/ 9254384 h 18521464"/>
              <a:gd name="connsiteX3" fmla="*/ 6504 w 1135930"/>
              <a:gd name="connsiteY3" fmla="*/ 8515393 h 18521464"/>
              <a:gd name="connsiteX4" fmla="*/ 149 w 1135930"/>
              <a:gd name="connsiteY4" fmla="*/ 0 h 18521464"/>
              <a:gd name="connsiteX5" fmla="*/ 1135930 w 1135930"/>
              <a:gd name="connsiteY5" fmla="*/ 0 h 18521464"/>
              <a:gd name="connsiteX6" fmla="*/ 1135930 w 1135930"/>
              <a:gd name="connsiteY6" fmla="*/ 18521464 h 18521464"/>
              <a:gd name="connsiteX7" fmla="*/ 149 w 1135930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58450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100251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4326 w 1135872"/>
              <a:gd name="connsiteY1" fmla="*/ 998702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91 w 1135872"/>
              <a:gd name="connsiteY0" fmla="*/ 18521464 h 18521464"/>
              <a:gd name="connsiteX1" fmla="*/ 7501 w 1135872"/>
              <a:gd name="connsiteY1" fmla="*/ 10006075 h 18521464"/>
              <a:gd name="connsiteX2" fmla="*/ 527728 w 1135872"/>
              <a:gd name="connsiteY2" fmla="*/ 9254384 h 18521464"/>
              <a:gd name="connsiteX3" fmla="*/ 12796 w 1135872"/>
              <a:gd name="connsiteY3" fmla="*/ 85217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27853 w 1135997"/>
              <a:gd name="connsiteY2" fmla="*/ 9254384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7626 w 1135997"/>
              <a:gd name="connsiteY1" fmla="*/ 1000607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16 w 1135997"/>
              <a:gd name="connsiteY0" fmla="*/ 18521464 h 18521464"/>
              <a:gd name="connsiteX1" fmla="*/ 1279 w 1135997"/>
              <a:gd name="connsiteY1" fmla="*/ 10050525 h 18521464"/>
              <a:gd name="connsiteX2" fmla="*/ 537381 w 1135997"/>
              <a:gd name="connsiteY2" fmla="*/ 9251209 h 18521464"/>
              <a:gd name="connsiteX3" fmla="*/ 3396 w 1135997"/>
              <a:gd name="connsiteY3" fmla="*/ 8512218 h 18521464"/>
              <a:gd name="connsiteX4" fmla="*/ 216 w 1135997"/>
              <a:gd name="connsiteY4" fmla="*/ 0 h 18521464"/>
              <a:gd name="connsiteX5" fmla="*/ 1135997 w 1135997"/>
              <a:gd name="connsiteY5" fmla="*/ 0 h 18521464"/>
              <a:gd name="connsiteX6" fmla="*/ 1135997 w 1135997"/>
              <a:gd name="connsiteY6" fmla="*/ 18521464 h 18521464"/>
              <a:gd name="connsiteX7" fmla="*/ 216 w 113599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5546 w 1138147"/>
              <a:gd name="connsiteY3" fmla="*/ 8512218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2366 w 1138147"/>
              <a:gd name="connsiteY0" fmla="*/ 18521464 h 18521464"/>
              <a:gd name="connsiteX1" fmla="*/ 256 w 1138147"/>
              <a:gd name="connsiteY1" fmla="*/ 10009250 h 18521464"/>
              <a:gd name="connsiteX2" fmla="*/ 539531 w 1138147"/>
              <a:gd name="connsiteY2" fmla="*/ 9251209 h 18521464"/>
              <a:gd name="connsiteX3" fmla="*/ 15074 w 1138147"/>
              <a:gd name="connsiteY3" fmla="*/ 8509043 h 18521464"/>
              <a:gd name="connsiteX4" fmla="*/ 2366 w 1138147"/>
              <a:gd name="connsiteY4" fmla="*/ 0 h 18521464"/>
              <a:gd name="connsiteX5" fmla="*/ 1138147 w 1138147"/>
              <a:gd name="connsiteY5" fmla="*/ 0 h 18521464"/>
              <a:gd name="connsiteX6" fmla="*/ 1138147 w 1138147"/>
              <a:gd name="connsiteY6" fmla="*/ 18521464 h 18521464"/>
              <a:gd name="connsiteX7" fmla="*/ 2366 w 1138147"/>
              <a:gd name="connsiteY7" fmla="*/ 18521464 h 18521464"/>
              <a:gd name="connsiteX0" fmla="*/ 91 w 1135872"/>
              <a:gd name="connsiteY0" fmla="*/ 18521464 h 18521464"/>
              <a:gd name="connsiteX1" fmla="*/ 23384 w 1135872"/>
              <a:gd name="connsiteY1" fmla="*/ 9958450 h 18521464"/>
              <a:gd name="connsiteX2" fmla="*/ 537256 w 1135872"/>
              <a:gd name="connsiteY2" fmla="*/ 9251209 h 18521464"/>
              <a:gd name="connsiteX3" fmla="*/ 12799 w 1135872"/>
              <a:gd name="connsiteY3" fmla="*/ 8509043 h 18521464"/>
              <a:gd name="connsiteX4" fmla="*/ 91 w 1135872"/>
              <a:gd name="connsiteY4" fmla="*/ 0 h 18521464"/>
              <a:gd name="connsiteX5" fmla="*/ 1135872 w 1135872"/>
              <a:gd name="connsiteY5" fmla="*/ 0 h 18521464"/>
              <a:gd name="connsiteX6" fmla="*/ 1135872 w 1135872"/>
              <a:gd name="connsiteY6" fmla="*/ 18521464 h 18521464"/>
              <a:gd name="connsiteX7" fmla="*/ 91 w 1135872"/>
              <a:gd name="connsiteY7" fmla="*/ 18521464 h 18521464"/>
              <a:gd name="connsiteX0" fmla="*/ 70 w 1135851"/>
              <a:gd name="connsiteY0" fmla="*/ 18521464 h 18521464"/>
              <a:gd name="connsiteX1" fmla="*/ 23363 w 1135851"/>
              <a:gd name="connsiteY1" fmla="*/ 9958450 h 18521464"/>
              <a:gd name="connsiteX2" fmla="*/ 537235 w 1135851"/>
              <a:gd name="connsiteY2" fmla="*/ 9251209 h 18521464"/>
              <a:gd name="connsiteX3" fmla="*/ 17858 w 1135851"/>
              <a:gd name="connsiteY3" fmla="*/ 8437923 h 18521464"/>
              <a:gd name="connsiteX4" fmla="*/ 70 w 1135851"/>
              <a:gd name="connsiteY4" fmla="*/ 0 h 18521464"/>
              <a:gd name="connsiteX5" fmla="*/ 1135851 w 1135851"/>
              <a:gd name="connsiteY5" fmla="*/ 0 h 18521464"/>
              <a:gd name="connsiteX6" fmla="*/ 1135851 w 1135851"/>
              <a:gd name="connsiteY6" fmla="*/ 18521464 h 18521464"/>
              <a:gd name="connsiteX7" fmla="*/ 70 w 1135851"/>
              <a:gd name="connsiteY7" fmla="*/ 18521464 h 18521464"/>
              <a:gd name="connsiteX0" fmla="*/ 2362 w 1138143"/>
              <a:gd name="connsiteY0" fmla="*/ 18521464 h 18521464"/>
              <a:gd name="connsiteX1" fmla="*/ 257 w 1138143"/>
              <a:gd name="connsiteY1" fmla="*/ 10100690 h 18521464"/>
              <a:gd name="connsiteX2" fmla="*/ 539527 w 1138143"/>
              <a:gd name="connsiteY2" fmla="*/ 9251209 h 18521464"/>
              <a:gd name="connsiteX3" fmla="*/ 20150 w 1138143"/>
              <a:gd name="connsiteY3" fmla="*/ 8437923 h 18521464"/>
              <a:gd name="connsiteX4" fmla="*/ 2362 w 1138143"/>
              <a:gd name="connsiteY4" fmla="*/ 0 h 18521464"/>
              <a:gd name="connsiteX5" fmla="*/ 1138143 w 1138143"/>
              <a:gd name="connsiteY5" fmla="*/ 0 h 18521464"/>
              <a:gd name="connsiteX6" fmla="*/ 1138143 w 1138143"/>
              <a:gd name="connsiteY6" fmla="*/ 18521464 h 18521464"/>
              <a:gd name="connsiteX7" fmla="*/ 2362 w 1138143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44484 w 1143100"/>
              <a:gd name="connsiteY2" fmla="*/ 925120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39404 w 1143100"/>
              <a:gd name="connsiteY2" fmla="*/ 923596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514004 w 1143100"/>
              <a:gd name="connsiteY2" fmla="*/ 924104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  <a:gd name="connsiteX0" fmla="*/ 7319 w 1143100"/>
              <a:gd name="connsiteY0" fmla="*/ 18521464 h 18521464"/>
              <a:gd name="connsiteX1" fmla="*/ 136 w 1143100"/>
              <a:gd name="connsiteY1" fmla="*/ 10054970 h 18521464"/>
              <a:gd name="connsiteX2" fmla="*/ 493684 w 1143100"/>
              <a:gd name="connsiteY2" fmla="*/ 9246129 h 18521464"/>
              <a:gd name="connsiteX3" fmla="*/ 25107 w 1143100"/>
              <a:gd name="connsiteY3" fmla="*/ 8437923 h 18521464"/>
              <a:gd name="connsiteX4" fmla="*/ 7319 w 1143100"/>
              <a:gd name="connsiteY4" fmla="*/ 0 h 18521464"/>
              <a:gd name="connsiteX5" fmla="*/ 1143100 w 1143100"/>
              <a:gd name="connsiteY5" fmla="*/ 0 h 18521464"/>
              <a:gd name="connsiteX6" fmla="*/ 1143100 w 1143100"/>
              <a:gd name="connsiteY6" fmla="*/ 18521464 h 18521464"/>
              <a:gd name="connsiteX7" fmla="*/ 7319 w 1143100"/>
              <a:gd name="connsiteY7" fmla="*/ 18521464 h 18521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100" h="18521464">
                <a:moveTo>
                  <a:pt x="7319" y="18521464"/>
                </a:moveTo>
                <a:cubicBezTo>
                  <a:pt x="8731" y="15667126"/>
                  <a:pt x="-1276" y="12909308"/>
                  <a:pt x="136" y="10054970"/>
                </a:cubicBezTo>
                <a:cubicBezTo>
                  <a:pt x="17268" y="9679876"/>
                  <a:pt x="489522" y="9617237"/>
                  <a:pt x="493684" y="9246129"/>
                </a:cubicBezTo>
                <a:cubicBezTo>
                  <a:pt x="497846" y="8875021"/>
                  <a:pt x="16842" y="8776329"/>
                  <a:pt x="25107" y="8437923"/>
                </a:cubicBezTo>
                <a:cubicBezTo>
                  <a:pt x="26518" y="5536312"/>
                  <a:pt x="5908" y="2901611"/>
                  <a:pt x="7319" y="0"/>
                </a:cubicBezTo>
                <a:lnTo>
                  <a:pt x="1143100" y="0"/>
                </a:lnTo>
                <a:lnTo>
                  <a:pt x="1143100" y="18521464"/>
                </a:lnTo>
                <a:lnTo>
                  <a:pt x="7319" y="1852146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26" name="Graphic 53" descr="Map with pin">
            <a:hlinkClick r:id="rId12" action="ppaction://hlinksldjump"/>
            <a:extLst>
              <a:ext uri="{FF2B5EF4-FFF2-40B4-BE49-F238E27FC236}">
                <a16:creationId xmlns:a16="http://schemas.microsoft.com/office/drawing/2014/main" id="{7D1ED585-4D04-4CC7-BFB9-EFAB2955934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24241" y="2707005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7" name="Graphic 58" descr="Bar graph with upward trend">
            <a:hlinkClick r:id="rId15" action="ppaction://hlinksldjump"/>
            <a:extLst>
              <a:ext uri="{FF2B5EF4-FFF2-40B4-BE49-F238E27FC236}">
                <a16:creationId xmlns:a16="http://schemas.microsoft.com/office/drawing/2014/main" id="{29D062C8-3FC7-4536-984E-6EF83B9CA593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98983" y="1862671"/>
            <a:ext cx="609995" cy="62072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8" name="Graphic 3" descr="Family with boy">
            <a:hlinkClick r:id="rId15" action="ppaction://hlinksldjump"/>
            <a:extLst>
              <a:ext uri="{FF2B5EF4-FFF2-40B4-BE49-F238E27FC236}">
                <a16:creationId xmlns:a16="http://schemas.microsoft.com/office/drawing/2014/main" id="{8CE43A3E-48F6-495E-AF52-CF9CCE28BB27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2731" y="4894886"/>
            <a:ext cx="614330" cy="625131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29" name="Graphic 28" descr="Filter">
            <a:hlinkClick r:id="rId20" action="ppaction://hlinksldjump"/>
            <a:extLst>
              <a:ext uri="{FF2B5EF4-FFF2-40B4-BE49-F238E27FC236}">
                <a16:creationId xmlns:a16="http://schemas.microsoft.com/office/drawing/2014/main" id="{2FC8CCEC-CB5D-46D1-B5EB-5F2BCEB11D0E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198983" y="3854637"/>
            <a:ext cx="633520" cy="644658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pic>
        <p:nvPicPr>
          <p:cNvPr id="30" name="Graphic 7" descr="Upward trend">
            <a:hlinkClick r:id="rId12" action="ppaction://hlinksldjump"/>
            <a:extLst>
              <a:ext uri="{FF2B5EF4-FFF2-40B4-BE49-F238E27FC236}">
                <a16:creationId xmlns:a16="http://schemas.microsoft.com/office/drawing/2014/main" id="{E39A8C35-9244-40A4-904C-110456761D56}"/>
              </a:ext>
            </a:extLst>
          </p:cNvPr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262825" y="818147"/>
            <a:ext cx="614330" cy="62513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</p:pic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679D3040-938A-4CA5-A90B-025136590D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1369947"/>
              </p:ext>
            </p:extLst>
          </p:nvPr>
        </p:nvGraphicFramePr>
        <p:xfrm>
          <a:off x="1858672" y="1285357"/>
          <a:ext cx="8218563" cy="4492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5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A3A9BC8-ED31-4CE5-9DB0-3ED17FDBA2E1}"/>
              </a:ext>
            </a:extLst>
          </p:cNvPr>
          <p:cNvSpPr txBox="1"/>
          <p:nvPr/>
        </p:nvSpPr>
        <p:spPr>
          <a:xfrm>
            <a:off x="4071051" y="299715"/>
            <a:ext cx="46336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Average Amount Spent Based on Age Group</a:t>
            </a:r>
          </a:p>
        </p:txBody>
      </p:sp>
    </p:spTree>
    <p:extLst>
      <p:ext uri="{BB962C8B-B14F-4D97-AF65-F5344CB8AC3E}">
        <p14:creationId xmlns:p14="http://schemas.microsoft.com/office/powerpoint/2010/main" val="1240321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97666C1-6243-47C8-8753-3A69D5D05CBF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448</TotalTime>
  <Words>375</Words>
  <Application>Microsoft Office PowerPoint</Application>
  <PresentationFormat>Widescreen</PresentationFormat>
  <Paragraphs>78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Century Gothic</vt:lpstr>
      <vt:lpstr>Courier New</vt:lpstr>
      <vt:lpstr>Wingdings</vt:lpstr>
      <vt:lpstr>Wingdings 3</vt:lpstr>
      <vt:lpstr>Ion</vt:lpstr>
      <vt:lpstr>PowerPoint Presentation</vt:lpstr>
      <vt:lpstr>Introduction:-</vt:lpstr>
      <vt:lpstr>About Project:-</vt:lpstr>
      <vt:lpstr>Problem Statements:-</vt:lpstr>
      <vt:lpstr> </vt:lpstr>
      <vt:lpstr> </vt:lpstr>
      <vt:lpstr>Sales Based on Countries </vt:lpstr>
      <vt:lpstr> </vt:lpstr>
      <vt:lpstr> </vt:lpstr>
      <vt:lpstr>Conclusion:-</vt:lpstr>
      <vt:lpstr>Next Step:-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Dashboard</dc:title>
  <dc:creator>Sarnil Solar</dc:creator>
  <cp:lastModifiedBy>Sarnil Solar</cp:lastModifiedBy>
  <cp:revision>23</cp:revision>
  <dcterms:created xsi:type="dcterms:W3CDTF">2022-05-20T05:48:11Z</dcterms:created>
  <dcterms:modified xsi:type="dcterms:W3CDTF">2022-05-21T11:40:21Z</dcterms:modified>
</cp:coreProperties>
</file>

<file path=docProps/thumbnail.jpeg>
</file>